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82" r:id="rId3"/>
    <p:sldId id="1094" r:id="rId4"/>
    <p:sldId id="1123" r:id="rId5"/>
    <p:sldId id="1124" r:id="rId6"/>
    <p:sldId id="1126" r:id="rId7"/>
    <p:sldId id="1127" r:id="rId8"/>
    <p:sldId id="1128" r:id="rId9"/>
    <p:sldId id="1129" r:id="rId10"/>
    <p:sldId id="1130" r:id="rId11"/>
    <p:sldId id="1131" r:id="rId12"/>
    <p:sldId id="1133" r:id="rId13"/>
    <p:sldId id="1134" r:id="rId14"/>
    <p:sldId id="602"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94"/>
            <p14:sldId id="1123"/>
            <p14:sldId id="1124"/>
            <p14:sldId id="1126"/>
            <p14:sldId id="1127"/>
            <p14:sldId id="1128"/>
            <p14:sldId id="1129"/>
            <p14:sldId id="1130"/>
            <p14:sldId id="1131"/>
            <p14:sldId id="1133"/>
            <p14:sldId id="1134"/>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8" autoAdjust="0"/>
    <p:restoredTop sz="96447" autoAdjust="0"/>
  </p:normalViewPr>
  <p:slideViewPr>
    <p:cSldViewPr snapToGrid="0">
      <p:cViewPr varScale="1">
        <p:scale>
          <a:sx n="115" d="100"/>
          <a:sy n="115" d="100"/>
        </p:scale>
        <p:origin x="1500"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0.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2025-03-07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solutions to higher-order initial-value problems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solutions to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solutions to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solutions to higher-order initial-value problems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solutions to higher-order initial-value problems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solutions to higher-order initial-value problems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solutions to higher-order initial-value problems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slideLayout" Target="../slideLayouts/slideLayout2.xml"/><Relationship Id="rId7" Type="http://schemas.openxmlformats.org/officeDocument/2006/relationships/oleObject" Target="../embeddings/oleObject24.bin"/><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1.png"/><Relationship Id="rId5" Type="http://schemas.openxmlformats.org/officeDocument/2006/relationships/image" Target="../media/image27.wmf"/><Relationship Id="rId10" Type="http://schemas.openxmlformats.org/officeDocument/2006/relationships/image" Target="../media/image30.wmf"/><Relationship Id="rId4" Type="http://schemas.openxmlformats.org/officeDocument/2006/relationships/oleObject" Target="../embeddings/oleObject23.bin"/><Relationship Id="rId9"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4.wmf"/><Relationship Id="rId18" Type="http://schemas.openxmlformats.org/officeDocument/2006/relationships/oleObject" Target="../embeddings/oleObject10.bin"/><Relationship Id="rId3" Type="http://schemas.openxmlformats.org/officeDocument/2006/relationships/slideLayout" Target="../slideLayouts/slideLayout2.xml"/><Relationship Id="rId7" Type="http://schemas.openxmlformats.org/officeDocument/2006/relationships/image" Target="../media/image11.wmf"/><Relationship Id="rId12" Type="http://schemas.openxmlformats.org/officeDocument/2006/relationships/oleObject" Target="../embeddings/oleObject7.bin"/><Relationship Id="rId17" Type="http://schemas.openxmlformats.org/officeDocument/2006/relationships/image" Target="../media/image16.wmf"/><Relationship Id="rId2" Type="http://schemas.openxmlformats.org/officeDocument/2006/relationships/tags" Target="../tags/tag2.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6.bin"/><Relationship Id="rId19" Type="http://schemas.openxmlformats.org/officeDocument/2006/relationships/image" Target="../media/image17.wmf"/><Relationship Id="rId4" Type="http://schemas.openxmlformats.org/officeDocument/2006/relationships/oleObject" Target="../embeddings/oleObject3.bin"/><Relationship Id="rId9" Type="http://schemas.openxmlformats.org/officeDocument/2006/relationships/image" Target="../media/image12.wmf"/><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1.wmf"/><Relationship Id="rId3" Type="http://schemas.openxmlformats.org/officeDocument/2006/relationships/slideLayout" Target="../slideLayouts/slideLayout2.xml"/><Relationship Id="rId7" Type="http://schemas.openxmlformats.org/officeDocument/2006/relationships/image" Target="../media/image18.wmf"/><Relationship Id="rId12" Type="http://schemas.openxmlformats.org/officeDocument/2006/relationships/oleObject" Target="../embeddings/oleObject15.bin"/><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20.wmf"/><Relationship Id="rId5" Type="http://schemas.openxmlformats.org/officeDocument/2006/relationships/image" Target="../media/image10.wmf"/><Relationship Id="rId15" Type="http://schemas.openxmlformats.org/officeDocument/2006/relationships/image" Target="../media/image2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9.wmf"/><Relationship Id="rId1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18.bin"/><Relationship Id="rId5" Type="http://schemas.openxmlformats.org/officeDocument/2006/relationships/image" Target="../media/image23.wmf"/><Relationship Id="rId4" Type="http://schemas.openxmlformats.org/officeDocument/2006/relationships/oleObject" Target="../embeddings/oleObject17.bin"/><Relationship Id="rId9" Type="http://schemas.openxmlformats.org/officeDocument/2006/relationships/image" Target="../media/image25.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slideLayout" Target="../slideLayouts/slideLayout2.xml"/><Relationship Id="rId7" Type="http://schemas.openxmlformats.org/officeDocument/2006/relationships/oleObject" Target="../embeddings/oleObject22.bin"/><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9.png"/><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solutions to</a:t>
            </a:r>
            <a:br>
              <a:rPr lang="en-US" dirty="0"/>
            </a:br>
            <a:r>
              <a:rPr lang="en-US" dirty="0"/>
              <a:t>higher-order initial-value problems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solution and our approximation is shown here:</a:t>
            </a:r>
          </a:p>
          <a:p>
            <a:pPr marL="0" indent="0">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10" name="Object 9">
            <a:extLst>
              <a:ext uri="{FF2B5EF4-FFF2-40B4-BE49-F238E27FC236}">
                <a16:creationId xmlns:a16="http://schemas.microsoft.com/office/drawing/2014/main" id="{888CE4EF-252A-4588-A284-1B503B4898C4}"/>
              </a:ext>
            </a:extLst>
          </p:cNvPr>
          <p:cNvGraphicFramePr>
            <a:graphicFrameLocks noChangeAspect="1"/>
          </p:cNvGraphicFramePr>
          <p:nvPr>
            <p:extLst>
              <p:ext uri="{D42A27DB-BD31-4B8C-83A1-F6EECF244321}">
                <p14:modId xmlns:p14="http://schemas.microsoft.com/office/powerpoint/2010/main" val="1441057759"/>
              </p:ext>
            </p:extLst>
          </p:nvPr>
        </p:nvGraphicFramePr>
        <p:xfrm>
          <a:off x="906775" y="2036762"/>
          <a:ext cx="3398837" cy="1392238"/>
        </p:xfrm>
        <a:graphic>
          <a:graphicData uri="http://schemas.openxmlformats.org/presentationml/2006/ole">
            <mc:AlternateContent xmlns:mc="http://schemas.openxmlformats.org/markup-compatibility/2006">
              <mc:Choice xmlns:v="urn:schemas-microsoft-com:vml" Requires="v">
                <p:oleObj spid="_x0000_s7170" name="Equation" r:id="rId4" imgW="1917360" imgH="787320" progId="Equation.DSMT4">
                  <p:embed/>
                </p:oleObj>
              </mc:Choice>
              <mc:Fallback>
                <p:oleObj name="Equation" r:id="rId4" imgW="1917360" imgH="787320" progId="Equation.DSMT4">
                  <p:embed/>
                  <p:pic>
                    <p:nvPicPr>
                      <p:cNvPr id="10" name="Object 9">
                        <a:extLst>
                          <a:ext uri="{FF2B5EF4-FFF2-40B4-BE49-F238E27FC236}">
                            <a16:creationId xmlns:a16="http://schemas.microsoft.com/office/drawing/2014/main" id="{888CE4EF-252A-4588-A284-1B503B4898C4}"/>
                          </a:ext>
                        </a:extLst>
                      </p:cNvPr>
                      <p:cNvPicPr/>
                      <p:nvPr/>
                    </p:nvPicPr>
                    <p:blipFill>
                      <a:blip r:embed="rId5"/>
                      <a:stretch>
                        <a:fillRect/>
                      </a:stretch>
                    </p:blipFill>
                    <p:spPr>
                      <a:xfrm>
                        <a:off x="906775" y="2036762"/>
                        <a:ext cx="3398837" cy="139223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073CAF3-2787-4697-A308-E684D3957747}"/>
              </a:ext>
            </a:extLst>
          </p:cNvPr>
          <p:cNvPicPr>
            <a:picLocks noChangeAspect="1"/>
          </p:cNvPicPr>
          <p:nvPr/>
        </p:nvPicPr>
        <p:blipFill>
          <a:blip r:embed="rId6"/>
          <a:srcRect/>
          <a:stretch/>
        </p:blipFill>
        <p:spPr>
          <a:xfrm>
            <a:off x="653048" y="3550556"/>
            <a:ext cx="7258050" cy="3181350"/>
          </a:xfrm>
          <a:prstGeom prst="rect">
            <a:avLst/>
          </a:prstGeom>
        </p:spPr>
      </p:pic>
      <p:graphicFrame>
        <p:nvGraphicFramePr>
          <p:cNvPr id="11" name="Object 10">
            <a:extLst>
              <a:ext uri="{FF2B5EF4-FFF2-40B4-BE49-F238E27FC236}">
                <a16:creationId xmlns:a16="http://schemas.microsoft.com/office/drawing/2014/main" id="{711E99E5-45F5-49BB-9063-5115DA915F91}"/>
              </a:ext>
            </a:extLst>
          </p:cNvPr>
          <p:cNvGraphicFramePr>
            <a:graphicFrameLocks noChangeAspect="1"/>
          </p:cNvGraphicFramePr>
          <p:nvPr>
            <p:extLst>
              <p:ext uri="{D42A27DB-BD31-4B8C-83A1-F6EECF244321}">
                <p14:modId xmlns:p14="http://schemas.microsoft.com/office/powerpoint/2010/main" val="3202928592"/>
              </p:ext>
            </p:extLst>
          </p:nvPr>
        </p:nvGraphicFramePr>
        <p:xfrm>
          <a:off x="4785483" y="2093120"/>
          <a:ext cx="3309938" cy="695325"/>
        </p:xfrm>
        <a:graphic>
          <a:graphicData uri="http://schemas.openxmlformats.org/presentationml/2006/ole">
            <mc:AlternateContent xmlns:mc="http://schemas.openxmlformats.org/markup-compatibility/2006">
              <mc:Choice xmlns:v="urn:schemas-microsoft-com:vml" Requires="v">
                <p:oleObj spid="_x0000_s7171" name="Equation" r:id="rId7" imgW="1866600" imgH="393480" progId="Equation.DSMT4">
                  <p:embed/>
                </p:oleObj>
              </mc:Choice>
              <mc:Fallback>
                <p:oleObj name="Equation" r:id="rId7" imgW="1866600" imgH="393480" progId="Equation.DSMT4">
                  <p:embed/>
                  <p:pic>
                    <p:nvPicPr>
                      <p:cNvPr id="11" name="Object 10">
                        <a:extLst>
                          <a:ext uri="{FF2B5EF4-FFF2-40B4-BE49-F238E27FC236}">
                            <a16:creationId xmlns:a16="http://schemas.microsoft.com/office/drawing/2014/main" id="{711E99E5-45F5-49BB-9063-5115DA915F91}"/>
                          </a:ext>
                        </a:extLst>
                      </p:cNvPr>
                      <p:cNvPicPr/>
                      <p:nvPr/>
                    </p:nvPicPr>
                    <p:blipFill>
                      <a:blip r:embed="rId8"/>
                      <a:stretch>
                        <a:fillRect/>
                      </a:stretch>
                    </p:blipFill>
                    <p:spPr>
                      <a:xfrm>
                        <a:off x="4785483" y="2093120"/>
                        <a:ext cx="3309938" cy="6953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31441F6-04C9-45C3-BA9C-38EEE0948A11}"/>
              </a:ext>
            </a:extLst>
          </p:cNvPr>
          <p:cNvGraphicFramePr>
            <a:graphicFrameLocks noChangeAspect="1"/>
          </p:cNvGraphicFramePr>
          <p:nvPr>
            <p:extLst>
              <p:ext uri="{D42A27DB-BD31-4B8C-83A1-F6EECF244321}">
                <p14:modId xmlns:p14="http://schemas.microsoft.com/office/powerpoint/2010/main" val="2288373299"/>
              </p:ext>
            </p:extLst>
          </p:nvPr>
        </p:nvGraphicFramePr>
        <p:xfrm>
          <a:off x="4635500" y="2733675"/>
          <a:ext cx="4368800" cy="695325"/>
        </p:xfrm>
        <a:graphic>
          <a:graphicData uri="http://schemas.openxmlformats.org/presentationml/2006/ole">
            <mc:AlternateContent xmlns:mc="http://schemas.openxmlformats.org/markup-compatibility/2006">
              <mc:Choice xmlns:v="urn:schemas-microsoft-com:vml" Requires="v">
                <p:oleObj spid="_x0000_s7172" name="Equation" r:id="rId9" imgW="2463480" imgH="393480" progId="Equation.DSMT4">
                  <p:embed/>
                </p:oleObj>
              </mc:Choice>
              <mc:Fallback>
                <p:oleObj name="Equation" r:id="rId9" imgW="2463480" imgH="393480" progId="Equation.DSMT4">
                  <p:embed/>
                  <p:pic>
                    <p:nvPicPr>
                      <p:cNvPr id="11" name="Object 10">
                        <a:extLst>
                          <a:ext uri="{FF2B5EF4-FFF2-40B4-BE49-F238E27FC236}">
                            <a16:creationId xmlns:a16="http://schemas.microsoft.com/office/drawing/2014/main" id="{711E99E5-45F5-49BB-9063-5115DA915F91}"/>
                          </a:ext>
                        </a:extLst>
                      </p:cNvPr>
                      <p:cNvPicPr/>
                      <p:nvPr/>
                    </p:nvPicPr>
                    <p:blipFill>
                      <a:blip r:embed="rId10"/>
                      <a:stretch>
                        <a:fillRect/>
                      </a:stretch>
                    </p:blipFill>
                    <p:spPr>
                      <a:xfrm>
                        <a:off x="4635500" y="2733675"/>
                        <a:ext cx="4368800" cy="6953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8282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Higher-order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process is the same for a higher-order </a:t>
            </a:r>
            <a:r>
              <a:rPr lang="en-US" cap="small" dirty="0" err="1"/>
              <a:t>ivp</a:t>
            </a:r>
            <a:r>
              <a:rPr lang="en-US" dirty="0"/>
              <a:t>:</a:t>
            </a:r>
          </a:p>
          <a:p>
            <a:endParaRPr lang="en-US" sz="1800" dirty="0"/>
          </a:p>
          <a:p>
            <a:endParaRPr lang="en-US" sz="1800" dirty="0"/>
          </a:p>
          <a:p>
            <a:pPr marL="0" indent="0">
              <a:buNone/>
            </a:pPr>
            <a:endParaRPr lang="en-US" dirty="0"/>
          </a:p>
          <a:p>
            <a:r>
              <a:rPr lang="en-US" dirty="0"/>
              <a:t>This is the function:</a:t>
            </a:r>
          </a:p>
          <a:p>
            <a:pPr marL="857250" lvl="2" indent="0">
              <a:buNone/>
              <a:defRPr/>
            </a:pPr>
            <a:r>
              <a:rPr kumimoji="0" lang="en-US" sz="16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&lt;5&gt; </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F( double t, </a:t>
            </a:r>
            <a:r>
              <a:rPr kumimoji="0" lang="en-US" sz="16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&lt;5&gt; </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 ) {</a:t>
            </a:r>
          </a:p>
          <a:p>
            <a:pPr marL="857250" lvl="2" indent="0">
              <a:buNone/>
              <a:defRPr/>
            </a:pP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return </a:t>
            </a:r>
            <a:r>
              <a:rPr kumimoji="0" lang="en-US" sz="16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&lt;5&gt;{ </a:t>
            </a:r>
            <a:endPar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marL="857250" lvl="2" indent="0">
              <a:buNone/>
              <a:defRPr/>
            </a:pPr>
            <a:r>
              <a:rPr lang="en-US" sz="1600" dirty="0">
                <a:solidFill>
                  <a:prstClr val="white"/>
                </a:solidFill>
                <a:latin typeface="Consolas" panose="020B0609020204030204" pitchFamily="49" charset="0"/>
              </a:rPr>
              <a:t>        </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w[1],</a:t>
            </a:r>
          </a:p>
          <a:p>
            <a:pPr marL="857250" lvl="2" indent="0">
              <a:buNone/>
              <a:defRPr/>
            </a:pPr>
            <a:r>
              <a:rPr lang="en-US" sz="1600" dirty="0">
                <a:solidFill>
                  <a:prstClr val="white"/>
                </a:solidFill>
                <a:latin typeface="Consolas" panose="020B0609020204030204" pitchFamily="49" charset="0"/>
              </a:rPr>
              <a:t> </a:t>
            </a:r>
            <a:r>
              <a:rPr lang="en-US" sz="1600" dirty="0" smtClean="0">
                <a:solidFill>
                  <a:prstClr val="white"/>
                </a:solidFill>
                <a:latin typeface="Consolas" panose="020B0609020204030204" pitchFamily="49" charset="0"/>
              </a:rPr>
              <a:t>       </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w[2],</a:t>
            </a:r>
          </a:p>
          <a:p>
            <a:pPr marL="857250" lvl="2" indent="0">
              <a:buNone/>
              <a:defRPr/>
            </a:pPr>
            <a:r>
              <a:rPr lang="en-US" sz="1600" dirty="0">
                <a:solidFill>
                  <a:prstClr val="white"/>
                </a:solidFill>
                <a:latin typeface="Consolas" panose="020B0609020204030204" pitchFamily="49" charset="0"/>
              </a:rPr>
              <a:t> </a:t>
            </a:r>
            <a:r>
              <a:rPr lang="en-US" sz="1600" dirty="0" smtClean="0">
                <a:solidFill>
                  <a:prstClr val="white"/>
                </a:solidFill>
                <a:latin typeface="Consolas" panose="020B0609020204030204" pitchFamily="49" charset="0"/>
              </a:rPr>
              <a:t>       </a:t>
            </a:r>
            <a:r>
              <a:rPr lang="en-US" sz="1600" dirty="0" smtClean="0">
                <a:solidFill>
                  <a:prstClr val="white"/>
                </a:solidFill>
                <a:latin typeface="Consolas" panose="020B0609020204030204" pitchFamily="49" charset="0"/>
              </a:rPr>
              <a:t>w[3],</a:t>
            </a:r>
          </a:p>
          <a:p>
            <a:pPr marL="857250" lvl="2" indent="0">
              <a:buNone/>
              <a:defRPr/>
            </a:pP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w[4],</a:t>
            </a:r>
            <a:endPar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marL="857250" lvl="2" indent="0">
              <a:buNone/>
              <a:defRPr/>
            </a:pP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(std::cos(t</a:t>
            </a: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  17.5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w[4] </a:t>
            </a: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132.625*w[3]</a:t>
            </a:r>
            <a:endPar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marL="857250" lvl="2" indent="0">
              <a:buNone/>
              <a:defRPr/>
            </a:pPr>
            <a:r>
              <a:rPr lang="en-US" sz="1600" dirty="0">
                <a:solidFill>
                  <a:prstClr val="white"/>
                </a:solidFill>
                <a:latin typeface="Consolas" panose="020B0609020204030204" pitchFamily="49" charset="0"/>
              </a:rPr>
              <a:t>            </a:t>
            </a:r>
            <a:r>
              <a:rPr lang="en-US" sz="1600" dirty="0" smtClean="0">
                <a:solidFill>
                  <a:prstClr val="white"/>
                </a:solidFill>
                <a:latin typeface="Consolas" panose="020B0609020204030204" pitchFamily="49" charset="0"/>
              </a:rPr>
              <a:t>         </a:t>
            </a: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- 128.95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w[2] </a:t>
            </a: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- 136.25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w[1]</a:t>
            </a:r>
            <a:endPar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marL="857250" lvl="2" indent="0">
              <a:buNone/>
              <a:defRPr/>
            </a:pPr>
            <a:r>
              <a:rPr lang="en-US" sz="1600" dirty="0">
                <a:solidFill>
                  <a:prstClr val="white"/>
                </a:solidFill>
                <a:latin typeface="Consolas" panose="020B0609020204030204" pitchFamily="49" charset="0"/>
              </a:rPr>
              <a:t>             </a:t>
            </a:r>
            <a:r>
              <a:rPr lang="en-US" sz="1600" dirty="0" smtClean="0">
                <a:solidFill>
                  <a:prstClr val="white"/>
                </a:solidFill>
                <a:latin typeface="Consolas" panose="020B0609020204030204" pitchFamily="49" charset="0"/>
              </a:rPr>
              <a:t>        </a:t>
            </a:r>
            <a:r>
              <a:rPr lang="en-US" sz="1600">
                <a:solidFill>
                  <a:prstClr val="white"/>
                </a:solidFill>
                <a:latin typeface="Consolas" panose="020B0609020204030204" pitchFamily="49" charset="0"/>
              </a:rPr>
              <a:t>-  </a:t>
            </a:r>
            <a:r>
              <a:rPr lang="en-US" sz="1600" smtClean="0">
                <a:solidFill>
                  <a:prstClr val="white"/>
                </a:solidFill>
                <a:latin typeface="Consolas" panose="020B0609020204030204" pitchFamily="49" charset="0"/>
              </a:rPr>
              <a:t>91.304*w[0</a:t>
            </a:r>
            <a:r>
              <a:rPr lang="en-US" sz="1600" dirty="0" smtClean="0">
                <a:solidFill>
                  <a:prstClr val="white"/>
                </a:solidFill>
                <a:latin typeface="Consolas" panose="020B0609020204030204" pitchFamily="49" charset="0"/>
              </a:rPr>
              <a:t>])/</a:t>
            </a:r>
            <a:r>
              <a:rPr lang="en-US" sz="1600" dirty="0">
                <a:solidFill>
                  <a:prstClr val="white"/>
                </a:solidFill>
                <a:latin typeface="Consolas" panose="020B0609020204030204" pitchFamily="49" charset="0"/>
              </a:rPr>
              <a:t>12.5</a:t>
            </a:r>
          </a:p>
          <a:p>
            <a:pPr marL="857250" lvl="2" indent="0">
              <a:buNone/>
              <a:defRPr/>
            </a:pP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marL="857250" lvl="2" indent="0">
              <a:buNone/>
              <a:defRPr/>
            </a:pP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endParaRPr lang="en-US" sz="2000"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10" name="Object 9">
            <a:extLst>
              <a:ext uri="{FF2B5EF4-FFF2-40B4-BE49-F238E27FC236}">
                <a16:creationId xmlns:a16="http://schemas.microsoft.com/office/drawing/2014/main" id="{888CE4EF-252A-4588-A284-1B503B4898C4}"/>
              </a:ext>
            </a:extLst>
          </p:cNvPr>
          <p:cNvGraphicFramePr>
            <a:graphicFrameLocks noChangeAspect="1"/>
          </p:cNvGraphicFramePr>
          <p:nvPr>
            <p:extLst>
              <p:ext uri="{D42A27DB-BD31-4B8C-83A1-F6EECF244321}">
                <p14:modId xmlns:p14="http://schemas.microsoft.com/office/powerpoint/2010/main" val="579941591"/>
              </p:ext>
            </p:extLst>
          </p:nvPr>
        </p:nvGraphicFramePr>
        <p:xfrm>
          <a:off x="60246" y="2056444"/>
          <a:ext cx="8942547" cy="2610644"/>
        </p:xfrm>
        <a:graphic>
          <a:graphicData uri="http://schemas.openxmlformats.org/presentationml/2006/ole">
            <mc:AlternateContent xmlns:mc="http://schemas.openxmlformats.org/markup-compatibility/2006">
              <mc:Choice xmlns:v="urn:schemas-microsoft-com:vml" Requires="v">
                <p:oleObj spid="_x0000_s8194" name="Equation" r:id="rId4" imgW="5549760" imgH="1625400" progId="Equation.DSMT4">
                  <p:embed/>
                </p:oleObj>
              </mc:Choice>
              <mc:Fallback>
                <p:oleObj name="Equation" r:id="rId4" imgW="5549760" imgH="1625400" progId="Equation.DSMT4">
                  <p:embed/>
                  <p:pic>
                    <p:nvPicPr>
                      <p:cNvPr id="10" name="Object 9">
                        <a:extLst>
                          <a:ext uri="{FF2B5EF4-FFF2-40B4-BE49-F238E27FC236}">
                            <a16:creationId xmlns:a16="http://schemas.microsoft.com/office/drawing/2014/main" id="{888CE4EF-252A-4588-A284-1B503B4898C4}"/>
                          </a:ext>
                        </a:extLst>
                      </p:cNvPr>
                      <p:cNvPicPr/>
                      <p:nvPr/>
                    </p:nvPicPr>
                    <p:blipFill>
                      <a:blip r:embed="rId5"/>
                      <a:stretch>
                        <a:fillRect/>
                      </a:stretch>
                    </p:blipFill>
                    <p:spPr>
                      <a:xfrm>
                        <a:off x="60246" y="2056444"/>
                        <a:ext cx="8942547" cy="261064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99198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96F1-2658-42AF-ADC0-AA92B3CD2A4A}"/>
              </a:ext>
            </a:extLst>
          </p:cNvPr>
          <p:cNvSpPr>
            <a:spLocks noGrp="1"/>
          </p:cNvSpPr>
          <p:nvPr>
            <p:ph type="title"/>
          </p:nvPr>
        </p:nvSpPr>
        <p:spPr/>
        <p:txBody>
          <a:bodyPr/>
          <a:lstStyle/>
          <a:p>
            <a:r>
              <a:rPr lang="en-US" dirty="0"/>
              <a:t>Higher-order initial-value problems</a:t>
            </a:r>
          </a:p>
        </p:txBody>
      </p:sp>
      <p:sp>
        <p:nvSpPr>
          <p:cNvPr id="3" name="Content Placeholder 2">
            <a:extLst>
              <a:ext uri="{FF2B5EF4-FFF2-40B4-BE49-F238E27FC236}">
                <a16:creationId xmlns:a16="http://schemas.microsoft.com/office/drawing/2014/main" id="{FE8C4AC4-B766-41A0-9DD9-43B4D2B80871}"/>
              </a:ext>
            </a:extLst>
          </p:cNvPr>
          <p:cNvSpPr>
            <a:spLocks noGrp="1"/>
          </p:cNvSpPr>
          <p:nvPr>
            <p:ph idx="1"/>
          </p:nvPr>
        </p:nvSpPr>
        <p:spPr/>
        <p:txBody>
          <a:bodyPr/>
          <a:lstStyle/>
          <a:p>
            <a:r>
              <a:rPr lang="en-US" dirty="0"/>
              <a:t>This piece of code would print the appropriate output</a:t>
            </a:r>
          </a:p>
          <a:p>
            <a:pPr marL="800100" lvl="2" indent="0">
              <a:buNone/>
            </a:pPr>
            <a:r>
              <a:rPr lang="en-US" sz="1600" dirty="0">
                <a:latin typeface="Consolas" panose="020B0609020204030204" pitchFamily="49" charset="0"/>
              </a:rPr>
              <a:t>int main() {</a:t>
            </a:r>
          </a:p>
          <a:p>
            <a:pPr marL="800100" lvl="2" indent="0">
              <a:buNone/>
            </a:pPr>
            <a:r>
              <a:rPr lang="en-US" sz="1600" dirty="0">
                <a:latin typeface="Consolas" panose="020B0609020204030204" pitchFamily="49" charset="0"/>
              </a:rPr>
              <a:t>    auto result{ dp45(</a:t>
            </a:r>
          </a:p>
          <a:p>
            <a:pPr marL="800100" lvl="2" indent="0">
              <a:buNone/>
            </a:pPr>
            <a:r>
              <a:rPr lang="en-US" sz="1600" dirty="0">
                <a:latin typeface="Consolas" panose="020B0609020204030204" pitchFamily="49" charset="0"/>
              </a:rPr>
              <a:t>        F, std::</a:t>
            </a:r>
            <a:r>
              <a:rPr lang="en-US" sz="1600" dirty="0" err="1">
                <a:latin typeface="Consolas" panose="020B0609020204030204" pitchFamily="49" charset="0"/>
              </a:rPr>
              <a:t>make_pair</a:t>
            </a:r>
            <a:r>
              <a:rPr lang="en-US" sz="1600" dirty="0">
                <a:latin typeface="Consolas" panose="020B0609020204030204" pitchFamily="49" charset="0"/>
              </a:rPr>
              <a:t>( 0.0, 10.0 ),</a:t>
            </a:r>
          </a:p>
          <a:p>
            <a:pPr marL="800100" lvl="2" indent="0">
              <a:buNone/>
            </a:pPr>
            <a:r>
              <a:rPr lang="en-US" sz="1600" dirty="0">
                <a:latin typeface="Consolas" panose="020B0609020204030204" pitchFamily="49" charset="0"/>
              </a:rPr>
              <a:t>        </a:t>
            </a:r>
            <a:r>
              <a:rPr lang="en-US" sz="1600" dirty="0" err="1" smtClean="0">
                <a:latin typeface="Consolas" panose="020B0609020204030204" pitchFamily="49" charset="0"/>
              </a:rPr>
              <a:t>vec</a:t>
            </a:r>
            <a:r>
              <a:rPr lang="en-US" sz="1600" dirty="0" smtClean="0">
                <a:latin typeface="Consolas" panose="020B0609020204030204" pitchFamily="49" charset="0"/>
              </a:rPr>
              <a:t>&lt;N&gt;{ 1.0</a:t>
            </a:r>
            <a:r>
              <a:rPr lang="en-US" sz="1600" dirty="0">
                <a:latin typeface="Consolas" panose="020B0609020204030204" pitchFamily="49" charset="0"/>
              </a:rPr>
              <a:t>, -0.8, 0.7, 0.6, -0.5 </a:t>
            </a:r>
            <a:r>
              <a:rPr lang="en-US" sz="1600" dirty="0" smtClean="0">
                <a:latin typeface="Consolas" panose="020B0609020204030204" pitchFamily="49" charset="0"/>
              </a:rPr>
              <a:t>},</a:t>
            </a: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std::</a:t>
            </a:r>
            <a:r>
              <a:rPr lang="en-US" sz="1600" dirty="0" err="1">
                <a:latin typeface="Consolas" panose="020B0609020204030204" pitchFamily="49" charset="0"/>
              </a:rPr>
              <a:t>make_pair</a:t>
            </a:r>
            <a:r>
              <a:rPr lang="en-US" sz="1600" dirty="0">
                <a:latin typeface="Consolas" panose="020B0609020204030204" pitchFamily="49" charset="0"/>
              </a:rPr>
              <a:t>( 1e-4, 1.0 ), 1e-2</a:t>
            </a:r>
          </a:p>
          <a:p>
            <a:pPr marL="800100" lvl="2" indent="0">
              <a:buNone/>
            </a:pPr>
            <a:r>
              <a:rPr lang="en-US" sz="1600" dirty="0">
                <a:latin typeface="Consolas" panose="020B0609020204030204" pitchFamily="49" charset="0"/>
              </a:rPr>
              <a:t>    )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std::</a:t>
            </a:r>
            <a:r>
              <a:rPr lang="en-US" sz="1600" dirty="0" err="1">
                <a:latin typeface="Consolas" panose="020B0609020204030204" pitchFamily="49" charset="0"/>
              </a:rPr>
              <a:t>cout</a:t>
            </a:r>
            <a:r>
              <a:rPr lang="en-US" sz="1600" dirty="0">
                <a:latin typeface="Consolas" panose="020B0609020204030204" pitchFamily="49" charset="0"/>
              </a:rPr>
              <a:t> &lt;&lt; "n = " &lt;&lt; std::get&lt;0&gt;( result ) &lt;&lt; std::</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for ( unsigned int k{0}; k &lt;= std::get&lt;0&gt;( result ); ++k ) {</a:t>
            </a:r>
          </a:p>
          <a:p>
            <a:pPr marL="800100" lvl="2" indent="0">
              <a:buNone/>
            </a:pPr>
            <a:r>
              <a:rPr lang="en-US" sz="1600" dirty="0">
                <a:latin typeface="Consolas" panose="020B0609020204030204" pitchFamily="49" charset="0"/>
              </a:rPr>
              <a:t>        std::</a:t>
            </a:r>
            <a:r>
              <a:rPr lang="en-US" sz="1600" dirty="0" err="1">
                <a:latin typeface="Consolas" panose="020B0609020204030204" pitchFamily="49" charset="0"/>
              </a:rPr>
              <a:t>cout</a:t>
            </a:r>
            <a:r>
              <a:rPr lang="en-US" sz="1600" dirty="0">
                <a:latin typeface="Consolas" panose="020B0609020204030204" pitchFamily="49" charset="0"/>
              </a:rPr>
              <a:t> &lt;&lt; std::get&lt;1&gt;( result )[k] &lt;&lt; ", "</a:t>
            </a:r>
          </a:p>
          <a:p>
            <a:pPr marL="800100" lvl="2" indent="0">
              <a:buNone/>
            </a:pPr>
            <a:r>
              <a:rPr lang="en-US" sz="1600" dirty="0">
                <a:latin typeface="Consolas" panose="020B0609020204030204" pitchFamily="49" charset="0"/>
              </a:rPr>
              <a:t>                  &lt;&lt; std::get&lt;2&gt;( result )[k] &lt;&lt; std::</a:t>
            </a:r>
            <a:r>
              <a:rPr lang="en-US" sz="1600" dirty="0" err="1">
                <a:latin typeface="Consolas" panose="020B0609020204030204" pitchFamily="49" charset="0"/>
              </a:rPr>
              <a:t>endl</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0;</a:t>
            </a:r>
          </a:p>
          <a:p>
            <a:pPr marL="800100" lvl="2" indent="0">
              <a:buNone/>
            </a:pPr>
            <a:r>
              <a:rPr lang="en-US" sz="1600" dirty="0">
                <a:latin typeface="Consolas" panose="020B0609020204030204" pitchFamily="49" charset="0"/>
              </a:rPr>
              <a:t>}</a:t>
            </a:r>
          </a:p>
        </p:txBody>
      </p:sp>
      <p:sp>
        <p:nvSpPr>
          <p:cNvPr id="4" name="Footer Placeholder 3">
            <a:extLst>
              <a:ext uri="{FF2B5EF4-FFF2-40B4-BE49-F238E27FC236}">
                <a16:creationId xmlns:a16="http://schemas.microsoft.com/office/drawing/2014/main" id="{63C4DC14-EEDA-4A3F-8CEB-D08D41E253AF}"/>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57CE7463-403D-450F-8E8C-EDCDF03DFF8B}"/>
              </a:ext>
            </a:extLst>
          </p:cNvPr>
          <p:cNvSpPr>
            <a:spLocks noGrp="1"/>
          </p:cNvSpPr>
          <p:nvPr>
            <p:ph type="sldNum" sz="quarter" idx="12"/>
          </p:nvPr>
        </p:nvSpPr>
        <p:spPr/>
        <p:txBody>
          <a:bodyPr/>
          <a:lstStyle/>
          <a:p>
            <a:fld id="{42EF6DC8-DA9C-4533-8A40-BB00A2545AF8}" type="slidenum">
              <a:rPr lang="en-CA" smtClean="0"/>
              <a:pPr/>
              <a:t>12</a:t>
            </a:fld>
            <a:endParaRPr lang="en-CA"/>
          </a:p>
        </p:txBody>
      </p:sp>
      <p:sp>
        <p:nvSpPr>
          <p:cNvPr id="6" name="Rectangle: Rounded Corners 5">
            <a:extLst>
              <a:ext uri="{FF2B5EF4-FFF2-40B4-BE49-F238E27FC236}">
                <a16:creationId xmlns:a16="http://schemas.microsoft.com/office/drawing/2014/main" id="{8FFC4725-6391-4519-9C65-916D9D18DEE9}"/>
              </a:ext>
            </a:extLst>
          </p:cNvPr>
          <p:cNvSpPr/>
          <p:nvPr/>
        </p:nvSpPr>
        <p:spPr>
          <a:xfrm>
            <a:off x="2152185" y="2587083"/>
            <a:ext cx="256478"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7B3E8F8-1E8A-4D61-94C4-CB2C8E8D9E65}"/>
              </a:ext>
            </a:extLst>
          </p:cNvPr>
          <p:cNvSpPr/>
          <p:nvPr/>
        </p:nvSpPr>
        <p:spPr>
          <a:xfrm>
            <a:off x="2494152" y="2583369"/>
            <a:ext cx="3226424"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48A7792-1C88-4C62-B6FF-8DA12461026B}"/>
              </a:ext>
            </a:extLst>
          </p:cNvPr>
          <p:cNvSpPr/>
          <p:nvPr/>
        </p:nvSpPr>
        <p:spPr>
          <a:xfrm>
            <a:off x="2152185" y="2897246"/>
            <a:ext cx="4123924"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EA8D5EB-0943-47D2-B5F4-81536D68075E}"/>
              </a:ext>
            </a:extLst>
          </p:cNvPr>
          <p:cNvSpPr/>
          <p:nvPr/>
        </p:nvSpPr>
        <p:spPr>
          <a:xfrm>
            <a:off x="2152185" y="3187178"/>
            <a:ext cx="3111191"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F569607-8BC1-47AF-95EB-F0B80D7AC83E}"/>
              </a:ext>
            </a:extLst>
          </p:cNvPr>
          <p:cNvSpPr/>
          <p:nvPr/>
        </p:nvSpPr>
        <p:spPr>
          <a:xfrm>
            <a:off x="5441796" y="3207409"/>
            <a:ext cx="568711"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0BAFD7D-631E-4CE0-A616-C42A2B7002CA}"/>
              </a:ext>
            </a:extLst>
          </p:cNvPr>
          <p:cNvSpPr/>
          <p:nvPr/>
        </p:nvSpPr>
        <p:spPr>
          <a:xfrm>
            <a:off x="4287644" y="4047683"/>
            <a:ext cx="2469995"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608036-FFDE-42C7-B0FA-19FD70FA4FAB}"/>
              </a:ext>
            </a:extLst>
          </p:cNvPr>
          <p:cNvSpPr/>
          <p:nvPr/>
        </p:nvSpPr>
        <p:spPr>
          <a:xfrm>
            <a:off x="3579540" y="4941957"/>
            <a:ext cx="2821260"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0A05C57-D6AA-4461-90A4-4F5DECA5C18E}"/>
              </a:ext>
            </a:extLst>
          </p:cNvPr>
          <p:cNvSpPr/>
          <p:nvPr/>
        </p:nvSpPr>
        <p:spPr>
          <a:xfrm>
            <a:off x="3579540" y="5198120"/>
            <a:ext cx="2821260" cy="289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2698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DB9E-78E8-4083-95E4-185D4E32D945}"/>
              </a:ext>
            </a:extLst>
          </p:cNvPr>
          <p:cNvSpPr>
            <a:spLocks noGrp="1"/>
          </p:cNvSpPr>
          <p:nvPr>
            <p:ph type="title"/>
          </p:nvPr>
        </p:nvSpPr>
        <p:spPr/>
        <p:txBody>
          <a:bodyPr/>
          <a:lstStyle/>
          <a:p>
            <a:r>
              <a:rPr lang="en-US" dirty="0"/>
              <a:t>Higher-order initial-value problems</a:t>
            </a:r>
          </a:p>
        </p:txBody>
      </p:sp>
      <p:sp>
        <p:nvSpPr>
          <p:cNvPr id="3" name="Content Placeholder 2">
            <a:extLst>
              <a:ext uri="{FF2B5EF4-FFF2-40B4-BE49-F238E27FC236}">
                <a16:creationId xmlns:a16="http://schemas.microsoft.com/office/drawing/2014/main" id="{43DD69CC-3CB3-4A58-B9BE-31A2EDD34776}"/>
              </a:ext>
            </a:extLst>
          </p:cNvPr>
          <p:cNvSpPr>
            <a:spLocks noGrp="1"/>
          </p:cNvSpPr>
          <p:nvPr>
            <p:ph idx="1"/>
          </p:nvPr>
        </p:nvSpPr>
        <p:spPr/>
        <p:txBody>
          <a:bodyPr/>
          <a:lstStyle/>
          <a:p>
            <a:r>
              <a:rPr lang="en-US" dirty="0"/>
              <a:t>This is the solution to this 5</a:t>
            </a:r>
            <a:r>
              <a:rPr lang="en-US" baseline="30000" dirty="0"/>
              <a:t>th</a:t>
            </a:r>
            <a:r>
              <a:rPr lang="en-US" dirty="0"/>
              <a:t>-order </a:t>
            </a:r>
            <a:r>
              <a:rPr lang="en-US" cap="small" dirty="0" err="1"/>
              <a:t>ivp</a:t>
            </a:r>
            <a:r>
              <a:rPr lang="en-US" dirty="0"/>
              <a:t> and our approximations</a:t>
            </a:r>
          </a:p>
        </p:txBody>
      </p:sp>
      <p:sp>
        <p:nvSpPr>
          <p:cNvPr id="4" name="Footer Placeholder 3">
            <a:extLst>
              <a:ext uri="{FF2B5EF4-FFF2-40B4-BE49-F238E27FC236}">
                <a16:creationId xmlns:a16="http://schemas.microsoft.com/office/drawing/2014/main" id="{84C6B4B3-FDC0-4933-820E-D1928B61CA91}"/>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4A1B5E9F-209E-45C7-B32D-BC9AAEBD79A7}"/>
              </a:ext>
            </a:extLst>
          </p:cNvPr>
          <p:cNvSpPr>
            <a:spLocks noGrp="1"/>
          </p:cNvSpPr>
          <p:nvPr>
            <p:ph type="sldNum" sz="quarter" idx="12"/>
          </p:nvPr>
        </p:nvSpPr>
        <p:spPr/>
        <p:txBody>
          <a:bodyPr/>
          <a:lstStyle/>
          <a:p>
            <a:fld id="{42EF6DC8-DA9C-4533-8A40-BB00A2545AF8}" type="slidenum">
              <a:rPr lang="en-CA" smtClean="0"/>
              <a:pPr/>
              <a:t>13</a:t>
            </a:fld>
            <a:endParaRPr lang="en-CA"/>
          </a:p>
        </p:txBody>
      </p:sp>
      <p:pic>
        <p:nvPicPr>
          <p:cNvPr id="7" name="Picture 6">
            <a:extLst>
              <a:ext uri="{FF2B5EF4-FFF2-40B4-BE49-F238E27FC236}">
                <a16:creationId xmlns:a16="http://schemas.microsoft.com/office/drawing/2014/main" id="{78BB7899-938C-446B-831F-AB695E71C7E6}"/>
              </a:ext>
            </a:extLst>
          </p:cNvPr>
          <p:cNvPicPr>
            <a:picLocks noChangeAspect="1"/>
          </p:cNvPicPr>
          <p:nvPr/>
        </p:nvPicPr>
        <p:blipFill>
          <a:blip r:embed="rId2"/>
          <a:srcRect/>
          <a:stretch/>
        </p:blipFill>
        <p:spPr>
          <a:xfrm>
            <a:off x="897441" y="2569304"/>
            <a:ext cx="7639050" cy="2587754"/>
          </a:xfrm>
          <a:prstGeom prst="rect">
            <a:avLst/>
          </a:prstGeom>
        </p:spPr>
      </p:pic>
    </p:spTree>
    <p:extLst>
      <p:ext uri="{BB962C8B-B14F-4D97-AF65-F5344CB8AC3E}">
        <p14:creationId xmlns:p14="http://schemas.microsoft.com/office/powerpoint/2010/main" val="593118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Have a better understanding of 2</a:t>
            </a:r>
            <a:r>
              <a:rPr lang="en-US" baseline="30000" dirty="0"/>
              <a:t>nd</a:t>
            </a:r>
            <a:r>
              <a:rPr lang="en-US" dirty="0"/>
              <a:t>- and higher-order initial-value problem</a:t>
            </a:r>
          </a:p>
          <a:p>
            <a:pPr lvl="1"/>
            <a:r>
              <a:rPr lang="en-US" dirty="0"/>
              <a:t>Understand how we can reformulate an </a:t>
            </a:r>
            <a:r>
              <a:rPr lang="en-US" i="1" dirty="0"/>
              <a:t>n</a:t>
            </a:r>
            <a:r>
              <a:rPr lang="en-US" baseline="30000" dirty="0"/>
              <a:t>th</a:t>
            </a:r>
            <a:r>
              <a:rPr lang="en-US" dirty="0"/>
              <a:t>-order </a:t>
            </a:r>
            <a:r>
              <a:rPr lang="en-US" cap="small" dirty="0" err="1"/>
              <a:t>ivp</a:t>
            </a:r>
            <a:r>
              <a:rPr lang="en-US" dirty="0"/>
              <a:t> into a system of </a:t>
            </a:r>
            <a:r>
              <a:rPr lang="en-US" i="1" dirty="0"/>
              <a:t>n</a:t>
            </a:r>
            <a:r>
              <a:rPr lang="en-US" dirty="0"/>
              <a:t> 1</a:t>
            </a:r>
            <a:r>
              <a:rPr lang="en-US" baseline="30000" dirty="0"/>
              <a:t>st</a:t>
            </a:r>
            <a:r>
              <a:rPr lang="en-US" dirty="0"/>
              <a:t>-order </a:t>
            </a:r>
            <a:r>
              <a:rPr lang="en-US" cap="small" dirty="0" err="1"/>
              <a:t>ivp</a:t>
            </a:r>
            <a:r>
              <a:rPr lang="en-US" dirty="0" err="1"/>
              <a:t>s</a:t>
            </a:r>
            <a:endParaRPr lang="en-US" dirty="0"/>
          </a:p>
          <a:p>
            <a:pPr lvl="1"/>
            <a:r>
              <a:rPr lang="en-US" dirty="0"/>
              <a:t>Have seen examples of a 2</a:t>
            </a:r>
            <a:r>
              <a:rPr lang="en-US" baseline="30000" dirty="0"/>
              <a:t>nd</a:t>
            </a:r>
            <a:r>
              <a:rPr lang="en-US" dirty="0"/>
              <a:t>- and a 5</a:t>
            </a:r>
            <a:r>
              <a:rPr lang="en-US" baseline="30000" dirty="0"/>
              <a:t>th</a:t>
            </a:r>
            <a:r>
              <a:rPr lang="en-US" dirty="0"/>
              <a:t>-order </a:t>
            </a:r>
            <a:r>
              <a:rPr lang="en-US" cap="small" dirty="0" err="1"/>
              <a:t>ivp</a:t>
            </a:r>
            <a:endParaRPr lang="en-US" dirty="0"/>
          </a:p>
        </p:txBody>
      </p:sp>
      <p:sp>
        <p:nvSpPr>
          <p:cNvPr id="4" name="Footer Placeholder 3"/>
          <p:cNvSpPr>
            <a:spLocks noGrp="1"/>
          </p:cNvSpPr>
          <p:nvPr>
            <p:ph type="ftr" sz="quarter" idx="11"/>
          </p:nvPr>
        </p:nvSpPr>
        <p:spPr/>
        <p:txBody>
          <a:bodyPr/>
          <a:lstStyle/>
          <a:p>
            <a:r>
              <a:rPr lang="en-US"/>
              <a:t>Approximating solutions to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https://en.wikipedia.org/wiki/Initial_value_problem</a:t>
            </a:r>
          </a:p>
        </p:txBody>
      </p:sp>
      <p:sp>
        <p:nvSpPr>
          <p:cNvPr id="4" name="Footer Placeholder 3"/>
          <p:cNvSpPr>
            <a:spLocks noGrp="1"/>
          </p:cNvSpPr>
          <p:nvPr>
            <p:ph type="ftr" sz="quarter" idx="11"/>
          </p:nvPr>
        </p:nvSpPr>
        <p:spPr/>
        <p:txBody>
          <a:bodyPr/>
          <a:lstStyle/>
          <a:p>
            <a:r>
              <a:rPr lang="en-US"/>
              <a:t>Approximating solutions to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1740462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solutions to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16</a:t>
            </a:fld>
            <a:endParaRPr lang="en-CA"/>
          </a:p>
        </p:txBody>
      </p:sp>
    </p:spTree>
    <p:extLst>
      <p:ext uri="{BB962C8B-B14F-4D97-AF65-F5344CB8AC3E}">
        <p14:creationId xmlns:p14="http://schemas.microsoft.com/office/powerpoint/2010/main" val="886795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solutions to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17</a:t>
            </a:fld>
            <a:endParaRPr lang="en-CA"/>
          </a:p>
        </p:txBody>
      </p:sp>
    </p:spTree>
    <p:extLst>
      <p:ext uri="{BB962C8B-B14F-4D97-AF65-F5344CB8AC3E}">
        <p14:creationId xmlns:p14="http://schemas.microsoft.com/office/powerpoint/2010/main" val="1131585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solutions to higher-order initial-value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18</a:t>
            </a:fld>
            <a:endParaRPr lang="en-CA"/>
          </a:p>
        </p:txBody>
      </p:sp>
    </p:spTree>
    <p:extLst>
      <p:ext uri="{BB962C8B-B14F-4D97-AF65-F5344CB8AC3E}">
        <p14:creationId xmlns:p14="http://schemas.microsoft.com/office/powerpoint/2010/main" val="4272497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2</a:t>
            </a:r>
            <a:r>
              <a:rPr lang="en-US" baseline="30000" dirty="0"/>
              <a:t>nd</a:t>
            </a:r>
            <a:r>
              <a:rPr lang="en-US" dirty="0"/>
              <a:t>-order initial-value problems (</a:t>
            </a:r>
            <a:r>
              <a:rPr lang="en-US" cap="small" dirty="0" err="1"/>
              <a:t>ivp</a:t>
            </a:r>
            <a:r>
              <a:rPr lang="en-US" dirty="0" err="1"/>
              <a:t>s</a:t>
            </a:r>
            <a:r>
              <a:rPr lang="en-US" dirty="0"/>
              <a:t>)</a:t>
            </a:r>
          </a:p>
          <a:p>
            <a:pPr lvl="1"/>
            <a:r>
              <a:rPr lang="en-US" dirty="0"/>
              <a:t>Explain how to reformulate a 2</a:t>
            </a:r>
            <a:r>
              <a:rPr lang="en-US" baseline="30000" dirty="0"/>
              <a:t>nd</a:t>
            </a:r>
            <a:r>
              <a:rPr lang="en-US" dirty="0"/>
              <a:t>-order </a:t>
            </a:r>
            <a:r>
              <a:rPr lang="en-US" cap="small" dirty="0" err="1"/>
              <a:t>ivp</a:t>
            </a:r>
            <a:r>
              <a:rPr lang="en-US" dirty="0"/>
              <a:t> into a system of two 1</a:t>
            </a:r>
            <a:r>
              <a:rPr lang="en-US" baseline="30000" dirty="0"/>
              <a:t>st</a:t>
            </a:r>
            <a:r>
              <a:rPr lang="en-US" dirty="0"/>
              <a:t>-order </a:t>
            </a:r>
            <a:r>
              <a:rPr lang="en-US" cap="small" dirty="0" err="1"/>
              <a:t>ivp</a:t>
            </a:r>
            <a:r>
              <a:rPr lang="en-US" dirty="0" err="1"/>
              <a:t>s</a:t>
            </a:r>
            <a:endParaRPr lang="en-US" dirty="0"/>
          </a:p>
          <a:p>
            <a:pPr lvl="1"/>
            <a:r>
              <a:rPr lang="en-US" dirty="0"/>
              <a:t>Look at an example</a:t>
            </a:r>
          </a:p>
          <a:p>
            <a:pPr lvl="1"/>
            <a:r>
              <a:rPr lang="en-US" dirty="0"/>
              <a:t>Consider a 5</a:t>
            </a:r>
            <a:r>
              <a:rPr lang="en-US" baseline="30000" dirty="0"/>
              <a:t>th</a:t>
            </a:r>
            <a:r>
              <a:rPr lang="en-US" dirty="0"/>
              <a:t>-order </a:t>
            </a:r>
            <a:r>
              <a:rPr lang="en-US" cap="small" dirty="0" err="1"/>
              <a:t>ivp</a:t>
            </a:r>
            <a:endParaRPr lang="en-US" dirty="0"/>
          </a:p>
          <a:p>
            <a:pPr lvl="1"/>
            <a:r>
              <a:rPr lang="en-US" dirty="0"/>
              <a:t>Reformulate that </a:t>
            </a:r>
            <a:r>
              <a:rPr lang="en-US" cap="small" dirty="0" err="1"/>
              <a:t>ivp</a:t>
            </a:r>
            <a:r>
              <a:rPr lang="en-US" dirty="0"/>
              <a:t> into a system of five 1</a:t>
            </a:r>
            <a:r>
              <a:rPr lang="en-US" baseline="30000" dirty="0"/>
              <a:t>st</a:t>
            </a:r>
            <a:r>
              <a:rPr lang="en-US" dirty="0"/>
              <a:t>-order </a:t>
            </a:r>
            <a:r>
              <a:rPr lang="en-US" cap="small" dirty="0" err="1"/>
              <a:t>ivp</a:t>
            </a:r>
            <a:r>
              <a:rPr lang="en-US" dirty="0" err="1"/>
              <a:t>s</a:t>
            </a:r>
            <a:endParaRPr lang="en-US" dirty="0"/>
          </a:p>
          <a:p>
            <a:pPr marL="457200" lvl="1"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a:t>Approximating solutions to higher-order initial-value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You have seen 2</a:t>
            </a:r>
            <a:r>
              <a:rPr lang="en-US" baseline="30000" dirty="0"/>
              <a:t>nd</a:t>
            </a:r>
            <a:r>
              <a:rPr lang="en-US" dirty="0"/>
              <a:t>-order initial-value problems (</a:t>
            </a:r>
            <a:r>
              <a:rPr lang="en-US" cap="small" dirty="0" err="1"/>
              <a:t>ivp</a:t>
            </a:r>
            <a:r>
              <a:rPr lang="en-US" dirty="0" err="1"/>
              <a:t>s</a:t>
            </a:r>
            <a:r>
              <a:rPr lang="en-US" dirty="0"/>
              <a:t>) written in the form:</a:t>
            </a:r>
          </a:p>
          <a:p>
            <a:endParaRPr lang="en-US" dirty="0"/>
          </a:p>
          <a:p>
            <a:endParaRPr lang="en-US" dirty="0"/>
          </a:p>
          <a:p>
            <a:pPr marL="0" indent="0">
              <a:buNone/>
            </a:pPr>
            <a:endParaRPr lang="en-US" dirty="0"/>
          </a:p>
          <a:p>
            <a:r>
              <a:rPr lang="en-US" dirty="0"/>
              <a:t>Based on the implicit function theorem,</a:t>
            </a:r>
            <a:br>
              <a:rPr lang="en-US" dirty="0"/>
            </a:br>
            <a:r>
              <a:rPr lang="en-US" dirty="0"/>
              <a:t>	we can always write a higher-order </a:t>
            </a:r>
            <a:r>
              <a:rPr lang="en-US" cap="small" dirty="0" err="1"/>
              <a:t>ivp</a:t>
            </a:r>
            <a:r>
              <a:rPr lang="en-US" dirty="0"/>
              <a:t> as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207806215"/>
              </p:ext>
            </p:extLst>
          </p:nvPr>
        </p:nvGraphicFramePr>
        <p:xfrm>
          <a:off x="1717675" y="2246313"/>
          <a:ext cx="4725988" cy="1392237"/>
        </p:xfrm>
        <a:graphic>
          <a:graphicData uri="http://schemas.openxmlformats.org/presentationml/2006/ole">
            <mc:AlternateContent xmlns:mc="http://schemas.openxmlformats.org/markup-compatibility/2006">
              <mc:Choice xmlns:v="urn:schemas-microsoft-com:vml" Requires="v">
                <p:oleObj spid="_x0000_s1026" name="Equation" r:id="rId4" imgW="2666880" imgH="787320" progId="Equation.DSMT4">
                  <p:embed/>
                </p:oleObj>
              </mc:Choice>
              <mc:Fallback>
                <p:oleObj name="Equation" r:id="rId4" imgW="2666880" imgH="787320" progId="Equation.DSMT4">
                  <p:embed/>
                  <p:pic>
                    <p:nvPicPr>
                      <p:cNvPr id="7" name="Object 6">
                        <a:extLst>
                          <a:ext uri="{FF2B5EF4-FFF2-40B4-BE49-F238E27FC236}">
                            <a16:creationId xmlns:a16="http://schemas.microsoft.com/office/drawing/2014/main" id="{9C956517-08BC-44C0-B500-A6E0E31B1672}"/>
                          </a:ext>
                        </a:extLst>
                      </p:cNvPr>
                      <p:cNvPicPr/>
                      <p:nvPr/>
                    </p:nvPicPr>
                    <p:blipFill>
                      <a:blip r:embed="rId5"/>
                      <a:stretch>
                        <a:fillRect/>
                      </a:stretch>
                    </p:blipFill>
                    <p:spPr>
                      <a:xfrm>
                        <a:off x="1717675" y="2246313"/>
                        <a:ext cx="4725988" cy="13922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C124509-E3E8-45B1-AEE4-0AA47B8B8A67}"/>
              </a:ext>
            </a:extLst>
          </p:cNvPr>
          <p:cNvGraphicFramePr>
            <a:graphicFrameLocks noChangeAspect="1"/>
          </p:cNvGraphicFramePr>
          <p:nvPr>
            <p:extLst>
              <p:ext uri="{D42A27DB-BD31-4B8C-83A1-F6EECF244321}">
                <p14:modId xmlns:p14="http://schemas.microsoft.com/office/powerpoint/2010/main" val="1549396140"/>
              </p:ext>
            </p:extLst>
          </p:nvPr>
        </p:nvGraphicFramePr>
        <p:xfrm>
          <a:off x="2366963" y="4284663"/>
          <a:ext cx="4300537" cy="2379662"/>
        </p:xfrm>
        <a:graphic>
          <a:graphicData uri="http://schemas.openxmlformats.org/presentationml/2006/ole">
            <mc:AlternateContent xmlns:mc="http://schemas.openxmlformats.org/markup-compatibility/2006">
              <mc:Choice xmlns:v="urn:schemas-microsoft-com:vml" Requires="v">
                <p:oleObj spid="_x0000_s1027" name="Equation" r:id="rId6" imgW="2425680" imgH="1346040" progId="Equation.DSMT4">
                  <p:embed/>
                </p:oleObj>
              </mc:Choice>
              <mc:Fallback>
                <p:oleObj name="Equation" r:id="rId6" imgW="2425680" imgH="134604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7"/>
                      <a:stretch>
                        <a:fillRect/>
                      </a:stretch>
                    </p:blipFill>
                    <p:spPr>
                      <a:xfrm>
                        <a:off x="2366963" y="4284663"/>
                        <a:ext cx="4300537" cy="237966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27125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Consequently, a second-order </a:t>
            </a:r>
            <a:r>
              <a:rPr lang="en-US" cap="small" dirty="0" err="1"/>
              <a:t>ivp</a:t>
            </a:r>
            <a:r>
              <a:rPr lang="en-US" dirty="0"/>
              <a:t> can be written as</a:t>
            </a:r>
          </a:p>
          <a:p>
            <a:endParaRPr lang="en-US" dirty="0"/>
          </a:p>
          <a:p>
            <a:endParaRPr lang="en-US" dirty="0"/>
          </a:p>
          <a:p>
            <a:pPr marL="0" indent="0">
              <a:buNone/>
            </a:pPr>
            <a:endParaRPr lang="en-US" dirty="0"/>
          </a:p>
          <a:p>
            <a:pPr lvl="0"/>
            <a:endParaRPr lang="en-US" dirty="0">
              <a:solidFill>
                <a:prstClr val="white"/>
              </a:solidFill>
            </a:endParaRPr>
          </a:p>
          <a:p>
            <a:r>
              <a:rPr lang="en-US" dirty="0"/>
              <a:t>Now, we don’t know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r>
              <a:rPr lang="en-US" dirty="0"/>
              <a:t>, nor do we know </a:t>
            </a:r>
            <a:r>
              <a:rPr lang="en-US" i="1" dirty="0">
                <a:latin typeface="Times New Roman" panose="02020603050405020304" pitchFamily="18" charset="0"/>
              </a:rPr>
              <a:t>y</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p>
          <a:p>
            <a:pPr lvl="1"/>
            <a:r>
              <a:rPr lang="en-US" dirty="0"/>
              <a:t>Thus, suppose we define</a:t>
            </a:r>
          </a:p>
          <a:p>
            <a:pPr marL="457200" lvl="1" indent="0">
              <a:buNone/>
            </a:pPr>
            <a:r>
              <a:rPr lang="en-US" dirty="0">
                <a:latin typeface="Times New Roman" panose="02020603050405020304" pitchFamily="18" charset="0"/>
                <a:ea typeface="Tahoma" panose="020B0604030504040204" pitchFamily="34" charset="0"/>
              </a:rPr>
              <a:t>		</a:t>
            </a:r>
            <a:r>
              <a:rPr lang="en-US" i="1" dirty="0">
                <a:latin typeface="Times New Roman" panose="02020603050405020304" pitchFamily="18" charset="0"/>
                <a:ea typeface="Tahoma" panose="020B0604030504040204" pitchFamily="34" charset="0"/>
              </a:rPr>
              <a:t>w</a:t>
            </a:r>
            <a:r>
              <a:rPr lang="en-US" baseline="-25000" dirty="0">
                <a:latin typeface="Times New Roman" panose="02020603050405020304" pitchFamily="18" charset="0"/>
                <a:ea typeface="Tahoma" panose="020B0604030504040204" pitchFamily="34" charset="0"/>
              </a:rPr>
              <a:t>0</a:t>
            </a:r>
            <a:r>
              <a:rPr lang="en-US" dirty="0">
                <a:latin typeface="Times New Roman" panose="02020603050405020304" pitchFamily="18" charset="0"/>
                <a:ea typeface="Tahoma" panose="020B0604030504040204" pitchFamily="34" charset="0"/>
              </a:rPr>
              <a:t>(</a:t>
            </a:r>
            <a:r>
              <a:rPr lang="en-US" i="1" dirty="0">
                <a:latin typeface="Times New Roman" panose="02020603050405020304" pitchFamily="18" charset="0"/>
                <a:ea typeface="Tahoma" panose="020B0604030504040204" pitchFamily="34" charset="0"/>
              </a:rPr>
              <a:t>t</a:t>
            </a:r>
            <a:r>
              <a:rPr lang="en-US" dirty="0">
                <a:latin typeface="Times New Roman" panose="02020603050405020304" pitchFamily="18" charset="0"/>
                <a:ea typeface="Tahoma" panose="020B0604030504040204" pitchFamily="34" charset="0"/>
              </a:rPr>
              <a:t>) = </a:t>
            </a:r>
            <a:r>
              <a:rPr lang="en-US" i="1" dirty="0">
                <a:latin typeface="Times New Roman" panose="02020603050405020304" pitchFamily="18" charset="0"/>
                <a:ea typeface="Tahoma" panose="020B0604030504040204" pitchFamily="34" charset="0"/>
              </a:rPr>
              <a:t>y</a:t>
            </a:r>
            <a:r>
              <a:rPr lang="en-US" dirty="0">
                <a:latin typeface="Times New Roman" panose="02020603050405020304" pitchFamily="18" charset="0"/>
                <a:ea typeface="Tahoma" panose="020B0604030504040204" pitchFamily="34" charset="0"/>
              </a:rPr>
              <a:t>(</a:t>
            </a:r>
            <a:r>
              <a:rPr lang="en-US" i="1" dirty="0">
                <a:latin typeface="Times New Roman" panose="02020603050405020304" pitchFamily="18" charset="0"/>
                <a:ea typeface="Tahoma" panose="020B0604030504040204" pitchFamily="34" charset="0"/>
              </a:rPr>
              <a:t>t</a:t>
            </a:r>
            <a:r>
              <a:rPr lang="en-US" dirty="0">
                <a:latin typeface="Times New Roman" panose="02020603050405020304" pitchFamily="18" charset="0"/>
                <a:ea typeface="Tahoma" panose="020B0604030504040204" pitchFamily="34" charset="0"/>
              </a:rPr>
              <a:t>)       		</a:t>
            </a:r>
            <a:r>
              <a:rPr lang="en-US" i="1" dirty="0">
                <a:latin typeface="Times New Roman" panose="02020603050405020304" pitchFamily="18" charset="0"/>
                <a:ea typeface="Tahoma" panose="020B0604030504040204" pitchFamily="34" charset="0"/>
              </a:rPr>
              <a:t>w</a:t>
            </a:r>
            <a:r>
              <a:rPr lang="en-US" baseline="-25000" dirty="0">
                <a:latin typeface="Times New Roman" panose="02020603050405020304" pitchFamily="18" charset="0"/>
                <a:ea typeface="Tahoma" panose="020B0604030504040204" pitchFamily="34" charset="0"/>
              </a:rPr>
              <a:t>1</a:t>
            </a:r>
            <a:r>
              <a:rPr lang="en-US" dirty="0">
                <a:latin typeface="Times New Roman" panose="02020603050405020304" pitchFamily="18" charset="0"/>
                <a:ea typeface="Tahoma" panose="020B0604030504040204" pitchFamily="34" charset="0"/>
              </a:rPr>
              <a:t>(</a:t>
            </a:r>
            <a:r>
              <a:rPr lang="en-US" i="1" dirty="0">
                <a:latin typeface="Times New Roman" panose="02020603050405020304" pitchFamily="18" charset="0"/>
                <a:ea typeface="Tahoma" panose="020B0604030504040204" pitchFamily="34" charset="0"/>
              </a:rPr>
              <a:t>t</a:t>
            </a:r>
            <a:r>
              <a:rPr lang="en-US" dirty="0">
                <a:latin typeface="Times New Roman" panose="02020603050405020304" pitchFamily="18" charset="0"/>
                <a:ea typeface="Tahoma" panose="020B0604030504040204" pitchFamily="34" charset="0"/>
              </a:rPr>
              <a:t>) = </a:t>
            </a:r>
            <a:r>
              <a:rPr lang="en-US" i="1" dirty="0">
                <a:latin typeface="Times New Roman" panose="02020603050405020304" pitchFamily="18" charset="0"/>
                <a:ea typeface="Tahoma" panose="020B0604030504040204" pitchFamily="34" charset="0"/>
              </a:rPr>
              <a:t>y</a:t>
            </a:r>
            <a:r>
              <a:rPr lang="en-US" baseline="30000" dirty="0">
                <a:latin typeface="Times New Roman" panose="02020603050405020304" pitchFamily="18" charset="0"/>
                <a:ea typeface="Tahoma" panose="020B0604030504040204" pitchFamily="34" charset="0"/>
              </a:rPr>
              <a:t>(1)</a:t>
            </a:r>
            <a:r>
              <a:rPr lang="en-US" dirty="0">
                <a:latin typeface="Times New Roman" panose="02020603050405020304" pitchFamily="18" charset="0"/>
                <a:ea typeface="Tahoma" panose="020B0604030504040204" pitchFamily="34" charset="0"/>
              </a:rPr>
              <a:t>(</a:t>
            </a:r>
            <a:r>
              <a:rPr lang="en-US" i="1" dirty="0">
                <a:latin typeface="Times New Roman" panose="02020603050405020304" pitchFamily="18" charset="0"/>
                <a:ea typeface="Tahoma" panose="020B0604030504040204" pitchFamily="34" charset="0"/>
              </a:rPr>
              <a:t>t</a:t>
            </a:r>
            <a:r>
              <a:rPr lang="en-US" dirty="0">
                <a:latin typeface="Times New Roman" panose="02020603050405020304" pitchFamily="18" charset="0"/>
                <a:ea typeface="Tahoma" panose="020B0604030504040204" pitchFamily="34" charset="0"/>
              </a:rPr>
              <a:t>)</a:t>
            </a:r>
          </a:p>
          <a:p>
            <a:pPr lvl="1"/>
            <a:r>
              <a:rPr lang="en-US" dirty="0"/>
              <a:t>Note therefore that </a:t>
            </a:r>
          </a:p>
          <a:p>
            <a:pPr lvl="0"/>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3318106654"/>
              </p:ext>
            </p:extLst>
          </p:nvPr>
        </p:nvGraphicFramePr>
        <p:xfrm>
          <a:off x="3132138" y="2082800"/>
          <a:ext cx="2879725" cy="1482725"/>
        </p:xfrm>
        <a:graphic>
          <a:graphicData uri="http://schemas.openxmlformats.org/presentationml/2006/ole">
            <mc:AlternateContent xmlns:mc="http://schemas.openxmlformats.org/markup-compatibility/2006">
              <mc:Choice xmlns:v="urn:schemas-microsoft-com:vml" Requires="v">
                <p:oleObj spid="_x0000_s2050" name="Equation" r:id="rId4" imgW="1625400" imgH="838080" progId="Equation.DSMT4">
                  <p:embed/>
                </p:oleObj>
              </mc:Choice>
              <mc:Fallback>
                <p:oleObj name="Equation" r:id="rId4" imgW="1625400" imgH="8380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3132138" y="2082800"/>
                        <a:ext cx="2879725" cy="14827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1B2FB99-0AA9-4F25-A305-429DABDC7164}"/>
              </a:ext>
            </a:extLst>
          </p:cNvPr>
          <p:cNvGraphicFramePr>
            <a:graphicFrameLocks noChangeAspect="1"/>
          </p:cNvGraphicFramePr>
          <p:nvPr>
            <p:extLst>
              <p:ext uri="{D42A27DB-BD31-4B8C-83A1-F6EECF244321}">
                <p14:modId xmlns:p14="http://schemas.microsoft.com/office/powerpoint/2010/main" val="3611875636"/>
              </p:ext>
            </p:extLst>
          </p:nvPr>
        </p:nvGraphicFramePr>
        <p:xfrm>
          <a:off x="1333166" y="5103515"/>
          <a:ext cx="1643063" cy="471488"/>
        </p:xfrm>
        <a:graphic>
          <a:graphicData uri="http://schemas.openxmlformats.org/presentationml/2006/ole">
            <mc:AlternateContent xmlns:mc="http://schemas.openxmlformats.org/markup-compatibility/2006">
              <mc:Choice xmlns:v="urn:schemas-microsoft-com:vml" Requires="v">
                <p:oleObj spid="_x0000_s2051" name="Equation" r:id="rId6" imgW="927000" imgH="266400" progId="Equation.DSMT4">
                  <p:embed/>
                </p:oleObj>
              </mc:Choice>
              <mc:Fallback>
                <p:oleObj name="Equation" r:id="rId6" imgW="927000" imgH="26640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7"/>
                      <a:stretch>
                        <a:fillRect/>
                      </a:stretch>
                    </p:blipFill>
                    <p:spPr>
                      <a:xfrm>
                        <a:off x="1333166" y="5103515"/>
                        <a:ext cx="1643063" cy="47148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DD1AE97-61CF-4F07-985C-25442172ECEC}"/>
              </a:ext>
            </a:extLst>
          </p:cNvPr>
          <p:cNvGraphicFramePr>
            <a:graphicFrameLocks noChangeAspect="1"/>
          </p:cNvGraphicFramePr>
          <p:nvPr>
            <p:extLst>
              <p:ext uri="{D42A27DB-BD31-4B8C-83A1-F6EECF244321}">
                <p14:modId xmlns:p14="http://schemas.microsoft.com/office/powerpoint/2010/main" val="356248356"/>
              </p:ext>
            </p:extLst>
          </p:nvPr>
        </p:nvGraphicFramePr>
        <p:xfrm>
          <a:off x="3024891" y="5114628"/>
          <a:ext cx="811212" cy="449262"/>
        </p:xfrm>
        <a:graphic>
          <a:graphicData uri="http://schemas.openxmlformats.org/presentationml/2006/ole">
            <mc:AlternateContent xmlns:mc="http://schemas.openxmlformats.org/markup-compatibility/2006">
              <mc:Choice xmlns:v="urn:schemas-microsoft-com:vml" Requires="v">
                <p:oleObj spid="_x0000_s2052" name="Equation" r:id="rId8" imgW="457200" imgH="253800" progId="Equation.DSMT4">
                  <p:embed/>
                </p:oleObj>
              </mc:Choice>
              <mc:Fallback>
                <p:oleObj name="Equation" r:id="rId8" imgW="457200" imgH="253800" progId="Equation.DSMT4">
                  <p:embed/>
                  <p:pic>
                    <p:nvPicPr>
                      <p:cNvPr id="10" name="Object 9">
                        <a:extLst>
                          <a:ext uri="{FF2B5EF4-FFF2-40B4-BE49-F238E27FC236}">
                            <a16:creationId xmlns:a16="http://schemas.microsoft.com/office/drawing/2014/main" id="{31B2FB99-0AA9-4F25-A305-429DABDC7164}"/>
                          </a:ext>
                        </a:extLst>
                      </p:cNvPr>
                      <p:cNvPicPr/>
                      <p:nvPr/>
                    </p:nvPicPr>
                    <p:blipFill>
                      <a:blip r:embed="rId9"/>
                      <a:stretch>
                        <a:fillRect/>
                      </a:stretch>
                    </p:blipFill>
                    <p:spPr>
                      <a:xfrm>
                        <a:off x="3024891" y="5114628"/>
                        <a:ext cx="811212" cy="44926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45A5744-5E17-4354-835E-9ADDAE49EF19}"/>
              </a:ext>
            </a:extLst>
          </p:cNvPr>
          <p:cNvGraphicFramePr>
            <a:graphicFrameLocks noChangeAspect="1"/>
          </p:cNvGraphicFramePr>
          <p:nvPr>
            <p:extLst>
              <p:ext uri="{D42A27DB-BD31-4B8C-83A1-F6EECF244321}">
                <p14:modId xmlns:p14="http://schemas.microsoft.com/office/powerpoint/2010/main" val="98919877"/>
              </p:ext>
            </p:extLst>
          </p:nvPr>
        </p:nvGraphicFramePr>
        <p:xfrm>
          <a:off x="1322054" y="5598815"/>
          <a:ext cx="1665287" cy="471488"/>
        </p:xfrm>
        <a:graphic>
          <a:graphicData uri="http://schemas.openxmlformats.org/presentationml/2006/ole">
            <mc:AlternateContent xmlns:mc="http://schemas.openxmlformats.org/markup-compatibility/2006">
              <mc:Choice xmlns:v="urn:schemas-microsoft-com:vml" Requires="v">
                <p:oleObj spid="_x0000_s2053" name="Equation" r:id="rId10" imgW="939600" imgH="266400" progId="Equation.DSMT4">
                  <p:embed/>
                </p:oleObj>
              </mc:Choice>
              <mc:Fallback>
                <p:oleObj name="Equation" r:id="rId10" imgW="939600" imgH="266400" progId="Equation.DSMT4">
                  <p:embed/>
                  <p:pic>
                    <p:nvPicPr>
                      <p:cNvPr id="10" name="Object 9">
                        <a:extLst>
                          <a:ext uri="{FF2B5EF4-FFF2-40B4-BE49-F238E27FC236}">
                            <a16:creationId xmlns:a16="http://schemas.microsoft.com/office/drawing/2014/main" id="{31B2FB99-0AA9-4F25-A305-429DABDC7164}"/>
                          </a:ext>
                        </a:extLst>
                      </p:cNvPr>
                      <p:cNvPicPr/>
                      <p:nvPr/>
                    </p:nvPicPr>
                    <p:blipFill>
                      <a:blip r:embed="rId11"/>
                      <a:stretch>
                        <a:fillRect/>
                      </a:stretch>
                    </p:blipFill>
                    <p:spPr>
                      <a:xfrm>
                        <a:off x="1322054" y="5598815"/>
                        <a:ext cx="1665287" cy="4714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1285838-B867-42AA-A9E7-3CACC6253D9B}"/>
              </a:ext>
            </a:extLst>
          </p:cNvPr>
          <p:cNvGraphicFramePr>
            <a:graphicFrameLocks noChangeAspect="1"/>
          </p:cNvGraphicFramePr>
          <p:nvPr>
            <p:extLst>
              <p:ext uri="{D42A27DB-BD31-4B8C-83A1-F6EECF244321}">
                <p14:modId xmlns:p14="http://schemas.microsoft.com/office/powerpoint/2010/main" val="2127231348"/>
              </p:ext>
            </p:extLst>
          </p:nvPr>
        </p:nvGraphicFramePr>
        <p:xfrm>
          <a:off x="3036003" y="5563890"/>
          <a:ext cx="2092325" cy="538162"/>
        </p:xfrm>
        <a:graphic>
          <a:graphicData uri="http://schemas.openxmlformats.org/presentationml/2006/ole">
            <mc:AlternateContent xmlns:mc="http://schemas.openxmlformats.org/markup-compatibility/2006">
              <mc:Choice xmlns:v="urn:schemas-microsoft-com:vml" Requires="v">
                <p:oleObj spid="_x0000_s2054" name="Equation" r:id="rId12" imgW="1180800" imgH="304560" progId="Equation.DSMT4">
                  <p:embed/>
                </p:oleObj>
              </mc:Choice>
              <mc:Fallback>
                <p:oleObj name="Equation" r:id="rId12" imgW="1180800" imgH="30456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13"/>
                      <a:stretch>
                        <a:fillRect/>
                      </a:stretch>
                    </p:blipFill>
                    <p:spPr>
                      <a:xfrm>
                        <a:off x="3036003" y="5563890"/>
                        <a:ext cx="2092325" cy="53816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8E02D12-2782-41F3-9686-8F8B0349DE1C}"/>
              </a:ext>
            </a:extLst>
          </p:cNvPr>
          <p:cNvGraphicFramePr>
            <a:graphicFrameLocks noChangeAspect="1"/>
          </p:cNvGraphicFramePr>
          <p:nvPr>
            <p:extLst>
              <p:ext uri="{D42A27DB-BD31-4B8C-83A1-F6EECF244321}">
                <p14:modId xmlns:p14="http://schemas.microsoft.com/office/powerpoint/2010/main" val="1424704888"/>
              </p:ext>
            </p:extLst>
          </p:nvPr>
        </p:nvGraphicFramePr>
        <p:xfrm>
          <a:off x="3036437" y="6115050"/>
          <a:ext cx="2070100" cy="447675"/>
        </p:xfrm>
        <a:graphic>
          <a:graphicData uri="http://schemas.openxmlformats.org/presentationml/2006/ole">
            <mc:AlternateContent xmlns:mc="http://schemas.openxmlformats.org/markup-compatibility/2006">
              <mc:Choice xmlns:v="urn:schemas-microsoft-com:vml" Requires="v">
                <p:oleObj spid="_x0000_s2055" name="Equation" r:id="rId14" imgW="1168200" imgH="253800" progId="Equation.DSMT4">
                  <p:embed/>
                </p:oleObj>
              </mc:Choice>
              <mc:Fallback>
                <p:oleObj name="Equation" r:id="rId14" imgW="1168200" imgH="253800" progId="Equation.DSMT4">
                  <p:embed/>
                  <p:pic>
                    <p:nvPicPr>
                      <p:cNvPr id="13" name="Object 12">
                        <a:extLst>
                          <a:ext uri="{FF2B5EF4-FFF2-40B4-BE49-F238E27FC236}">
                            <a16:creationId xmlns:a16="http://schemas.microsoft.com/office/drawing/2014/main" id="{B1285838-B867-42AA-A9E7-3CACC6253D9B}"/>
                          </a:ext>
                        </a:extLst>
                      </p:cNvPr>
                      <p:cNvPicPr/>
                      <p:nvPr/>
                    </p:nvPicPr>
                    <p:blipFill>
                      <a:blip r:embed="rId15"/>
                      <a:stretch>
                        <a:fillRect/>
                      </a:stretch>
                    </p:blipFill>
                    <p:spPr>
                      <a:xfrm>
                        <a:off x="3036437" y="6115050"/>
                        <a:ext cx="2070100" cy="4476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07AADAA-7A6D-4EF2-A9EE-85EC926F606F}"/>
              </a:ext>
            </a:extLst>
          </p:cNvPr>
          <p:cNvGraphicFramePr>
            <a:graphicFrameLocks noChangeAspect="1"/>
          </p:cNvGraphicFramePr>
          <p:nvPr>
            <p:extLst>
              <p:ext uri="{D42A27DB-BD31-4B8C-83A1-F6EECF244321}">
                <p14:modId xmlns:p14="http://schemas.microsoft.com/office/powerpoint/2010/main" val="1122023491"/>
              </p:ext>
            </p:extLst>
          </p:nvPr>
        </p:nvGraphicFramePr>
        <p:xfrm>
          <a:off x="5721350" y="5080000"/>
          <a:ext cx="2070100" cy="449263"/>
        </p:xfrm>
        <a:graphic>
          <a:graphicData uri="http://schemas.openxmlformats.org/presentationml/2006/ole">
            <mc:AlternateContent xmlns:mc="http://schemas.openxmlformats.org/markup-compatibility/2006">
              <mc:Choice xmlns:v="urn:schemas-microsoft-com:vml" Requires="v">
                <p:oleObj spid="_x0000_s2056" name="Equation" r:id="rId16" imgW="1168200" imgH="253800" progId="Equation.DSMT4">
                  <p:embed/>
                </p:oleObj>
              </mc:Choice>
              <mc:Fallback>
                <p:oleObj name="Equation" r:id="rId16" imgW="1168200" imgH="253800" progId="Equation.DSMT4">
                  <p:embed/>
                  <p:pic>
                    <p:nvPicPr>
                      <p:cNvPr id="10" name="Object 9">
                        <a:extLst>
                          <a:ext uri="{FF2B5EF4-FFF2-40B4-BE49-F238E27FC236}">
                            <a16:creationId xmlns:a16="http://schemas.microsoft.com/office/drawing/2014/main" id="{31B2FB99-0AA9-4F25-A305-429DABDC7164}"/>
                          </a:ext>
                        </a:extLst>
                      </p:cNvPr>
                      <p:cNvPicPr/>
                      <p:nvPr/>
                    </p:nvPicPr>
                    <p:blipFill>
                      <a:blip r:embed="rId17"/>
                      <a:stretch>
                        <a:fillRect/>
                      </a:stretch>
                    </p:blipFill>
                    <p:spPr>
                      <a:xfrm>
                        <a:off x="5721350" y="5080000"/>
                        <a:ext cx="2070100" cy="449263"/>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ECBA008-356B-41E3-BFEE-EDC23D5D0509}"/>
              </a:ext>
            </a:extLst>
          </p:cNvPr>
          <p:cNvGraphicFramePr>
            <a:graphicFrameLocks noChangeAspect="1"/>
          </p:cNvGraphicFramePr>
          <p:nvPr>
            <p:extLst>
              <p:ext uri="{D42A27DB-BD31-4B8C-83A1-F6EECF244321}">
                <p14:modId xmlns:p14="http://schemas.microsoft.com/office/powerpoint/2010/main" val="3808285817"/>
              </p:ext>
            </p:extLst>
          </p:nvPr>
        </p:nvGraphicFramePr>
        <p:xfrm>
          <a:off x="5759007" y="5563890"/>
          <a:ext cx="2297113" cy="471488"/>
        </p:xfrm>
        <a:graphic>
          <a:graphicData uri="http://schemas.openxmlformats.org/presentationml/2006/ole">
            <mc:AlternateContent xmlns:mc="http://schemas.openxmlformats.org/markup-compatibility/2006">
              <mc:Choice xmlns:v="urn:schemas-microsoft-com:vml" Requires="v">
                <p:oleObj spid="_x0000_s2057" name="Equation" r:id="rId18" imgW="1295280" imgH="266400" progId="Equation.DSMT4">
                  <p:embed/>
                </p:oleObj>
              </mc:Choice>
              <mc:Fallback>
                <p:oleObj name="Equation" r:id="rId18" imgW="1295280" imgH="266400" progId="Equation.DSMT4">
                  <p:embed/>
                  <p:pic>
                    <p:nvPicPr>
                      <p:cNvPr id="12" name="Object 11">
                        <a:extLst>
                          <a:ext uri="{FF2B5EF4-FFF2-40B4-BE49-F238E27FC236}">
                            <a16:creationId xmlns:a16="http://schemas.microsoft.com/office/drawing/2014/main" id="{245A5744-5E17-4354-835E-9ADDAE49EF19}"/>
                          </a:ext>
                        </a:extLst>
                      </p:cNvPr>
                      <p:cNvPicPr/>
                      <p:nvPr/>
                    </p:nvPicPr>
                    <p:blipFill>
                      <a:blip r:embed="rId19"/>
                      <a:stretch>
                        <a:fillRect/>
                      </a:stretch>
                    </p:blipFill>
                    <p:spPr>
                      <a:xfrm>
                        <a:off x="5759007" y="5563890"/>
                        <a:ext cx="2297113" cy="47148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766376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Consequently, a second-order </a:t>
            </a:r>
            <a:r>
              <a:rPr lang="en-US" cap="small" dirty="0" err="1"/>
              <a:t>ivp</a:t>
            </a:r>
            <a:r>
              <a:rPr lang="en-US" dirty="0"/>
              <a:t> can be written as a system of</a:t>
            </a:r>
            <a:br>
              <a:rPr lang="en-US" dirty="0"/>
            </a:br>
            <a:r>
              <a:rPr lang="en-US" dirty="0"/>
              <a:t>two 1</a:t>
            </a:r>
            <a:r>
              <a:rPr lang="en-US" baseline="30000" dirty="0"/>
              <a:t>st</a:t>
            </a:r>
            <a:r>
              <a:rPr lang="en-US" dirty="0"/>
              <a:t>-order </a:t>
            </a:r>
            <a:r>
              <a:rPr lang="en-US" cap="small" dirty="0" err="1"/>
              <a:t>ivp</a:t>
            </a:r>
            <a:r>
              <a:rPr lang="en-US" dirty="0" err="1"/>
              <a:t>s</a:t>
            </a:r>
            <a:endParaRPr lang="en-US" dirty="0"/>
          </a:p>
          <a:p>
            <a:endParaRPr lang="en-US" dirty="0"/>
          </a:p>
          <a:p>
            <a:endParaRPr lang="en-US" dirty="0"/>
          </a:p>
          <a:p>
            <a:endParaRPr lang="en-US" dirty="0"/>
          </a:p>
          <a:p>
            <a:endParaRPr lang="en-US" dirty="0"/>
          </a:p>
          <a:p>
            <a:r>
              <a:rPr lang="en-US" dirty="0"/>
              <a:t>In the last topic, we saw how we can write this with vectors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7" name="Object 6">
            <a:extLst>
              <a:ext uri="{FF2B5EF4-FFF2-40B4-BE49-F238E27FC236}">
                <a16:creationId xmlns:a16="http://schemas.microsoft.com/office/drawing/2014/main" id="{4C3F4D33-43DC-4C75-A4E4-4FF1362EED5E}"/>
              </a:ext>
            </a:extLst>
          </p:cNvPr>
          <p:cNvGraphicFramePr>
            <a:graphicFrameLocks noChangeAspect="1"/>
          </p:cNvGraphicFramePr>
          <p:nvPr>
            <p:extLst>
              <p:ext uri="{D42A27DB-BD31-4B8C-83A1-F6EECF244321}">
                <p14:modId xmlns:p14="http://schemas.microsoft.com/office/powerpoint/2010/main" val="3083079791"/>
              </p:ext>
            </p:extLst>
          </p:nvPr>
        </p:nvGraphicFramePr>
        <p:xfrm>
          <a:off x="1285875" y="2430462"/>
          <a:ext cx="2879725" cy="1482725"/>
        </p:xfrm>
        <a:graphic>
          <a:graphicData uri="http://schemas.openxmlformats.org/presentationml/2006/ole">
            <mc:AlternateContent xmlns:mc="http://schemas.openxmlformats.org/markup-compatibility/2006">
              <mc:Choice xmlns:v="urn:schemas-microsoft-com:vml" Requires="v">
                <p:oleObj spid="_x0000_s3074" name="Equation" r:id="rId4" imgW="1625400" imgH="838080" progId="Equation.DSMT4">
                  <p:embed/>
                </p:oleObj>
              </mc:Choice>
              <mc:Fallback>
                <p:oleObj name="Equation" r:id="rId4" imgW="1625400" imgH="83808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1285875" y="2430462"/>
                        <a:ext cx="2879725" cy="14827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1B2FB99-0AA9-4F25-A305-429DABDC7164}"/>
              </a:ext>
            </a:extLst>
          </p:cNvPr>
          <p:cNvGraphicFramePr>
            <a:graphicFrameLocks noChangeAspect="1"/>
          </p:cNvGraphicFramePr>
          <p:nvPr>
            <p:extLst>
              <p:ext uri="{D42A27DB-BD31-4B8C-83A1-F6EECF244321}">
                <p14:modId xmlns:p14="http://schemas.microsoft.com/office/powerpoint/2010/main" val="1521154893"/>
              </p:ext>
            </p:extLst>
          </p:nvPr>
        </p:nvGraphicFramePr>
        <p:xfrm>
          <a:off x="4470400" y="2430462"/>
          <a:ext cx="2768600" cy="987425"/>
        </p:xfrm>
        <a:graphic>
          <a:graphicData uri="http://schemas.openxmlformats.org/presentationml/2006/ole">
            <mc:AlternateContent xmlns:mc="http://schemas.openxmlformats.org/markup-compatibility/2006">
              <mc:Choice xmlns:v="urn:schemas-microsoft-com:vml" Requires="v">
                <p:oleObj spid="_x0000_s3075" name="Equation" r:id="rId6" imgW="1562040" imgH="558720" progId="Equation.DSMT4">
                  <p:embed/>
                </p:oleObj>
              </mc:Choice>
              <mc:Fallback>
                <p:oleObj name="Equation" r:id="rId6" imgW="1562040" imgH="558720" progId="Equation.DSMT4">
                  <p:embed/>
                  <p:pic>
                    <p:nvPicPr>
                      <p:cNvPr id="10" name="Object 9">
                        <a:extLst>
                          <a:ext uri="{FF2B5EF4-FFF2-40B4-BE49-F238E27FC236}">
                            <a16:creationId xmlns:a16="http://schemas.microsoft.com/office/drawing/2014/main" id="{31B2FB99-0AA9-4F25-A305-429DABDC7164}"/>
                          </a:ext>
                        </a:extLst>
                      </p:cNvPr>
                      <p:cNvPicPr/>
                      <p:nvPr/>
                    </p:nvPicPr>
                    <p:blipFill>
                      <a:blip r:embed="rId7"/>
                      <a:stretch>
                        <a:fillRect/>
                      </a:stretch>
                    </p:blipFill>
                    <p:spPr>
                      <a:xfrm>
                        <a:off x="4470400" y="2430462"/>
                        <a:ext cx="2768600" cy="9874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07AADAA-7A6D-4EF2-A9EE-85EC926F606F}"/>
              </a:ext>
            </a:extLst>
          </p:cNvPr>
          <p:cNvGraphicFramePr>
            <a:graphicFrameLocks noChangeAspect="1"/>
          </p:cNvGraphicFramePr>
          <p:nvPr>
            <p:extLst>
              <p:ext uri="{D42A27DB-BD31-4B8C-83A1-F6EECF244321}">
                <p14:modId xmlns:p14="http://schemas.microsoft.com/office/powerpoint/2010/main" val="1228449330"/>
              </p:ext>
            </p:extLst>
          </p:nvPr>
        </p:nvGraphicFramePr>
        <p:xfrm>
          <a:off x="7453312" y="2491488"/>
          <a:ext cx="1304925" cy="942975"/>
        </p:xfrm>
        <a:graphic>
          <a:graphicData uri="http://schemas.openxmlformats.org/presentationml/2006/ole">
            <mc:AlternateContent xmlns:mc="http://schemas.openxmlformats.org/markup-compatibility/2006">
              <mc:Choice xmlns:v="urn:schemas-microsoft-com:vml" Requires="v">
                <p:oleObj spid="_x0000_s3076" name="Equation" r:id="rId8" imgW="736560" imgH="533160" progId="Equation.DSMT4">
                  <p:embed/>
                </p:oleObj>
              </mc:Choice>
              <mc:Fallback>
                <p:oleObj name="Equation" r:id="rId8" imgW="736560" imgH="533160" progId="Equation.DSMT4">
                  <p:embed/>
                  <p:pic>
                    <p:nvPicPr>
                      <p:cNvPr id="15" name="Object 14">
                        <a:extLst>
                          <a:ext uri="{FF2B5EF4-FFF2-40B4-BE49-F238E27FC236}">
                            <a16:creationId xmlns:a16="http://schemas.microsoft.com/office/drawing/2014/main" id="{707AADAA-7A6D-4EF2-A9EE-85EC926F606F}"/>
                          </a:ext>
                        </a:extLst>
                      </p:cNvPr>
                      <p:cNvPicPr/>
                      <p:nvPr/>
                    </p:nvPicPr>
                    <p:blipFill>
                      <a:blip r:embed="rId9"/>
                      <a:stretch>
                        <a:fillRect/>
                      </a:stretch>
                    </p:blipFill>
                    <p:spPr>
                      <a:xfrm>
                        <a:off x="7453312" y="2491488"/>
                        <a:ext cx="1304925" cy="9429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4DCEAFE-D930-4095-8C3B-6AEDB6BD2189}"/>
              </a:ext>
            </a:extLst>
          </p:cNvPr>
          <p:cNvGraphicFramePr>
            <a:graphicFrameLocks noChangeAspect="1"/>
          </p:cNvGraphicFramePr>
          <p:nvPr>
            <p:extLst>
              <p:ext uri="{D42A27DB-BD31-4B8C-83A1-F6EECF244321}">
                <p14:modId xmlns:p14="http://schemas.microsoft.com/office/powerpoint/2010/main" val="1123186036"/>
              </p:ext>
            </p:extLst>
          </p:nvPr>
        </p:nvGraphicFramePr>
        <p:xfrm>
          <a:off x="3086102" y="4589463"/>
          <a:ext cx="3062288" cy="898525"/>
        </p:xfrm>
        <a:graphic>
          <a:graphicData uri="http://schemas.openxmlformats.org/presentationml/2006/ole">
            <mc:AlternateContent xmlns:mc="http://schemas.openxmlformats.org/markup-compatibility/2006">
              <mc:Choice xmlns:v="urn:schemas-microsoft-com:vml" Requires="v">
                <p:oleObj spid="_x0000_s3077" name="Equation" r:id="rId10" imgW="1726920" imgH="507960" progId="Equation.DSMT4">
                  <p:embed/>
                </p:oleObj>
              </mc:Choice>
              <mc:Fallback>
                <p:oleObj name="Equation" r:id="rId10" imgW="1726920" imgH="507960" progId="Equation.DSMT4">
                  <p:embed/>
                  <p:pic>
                    <p:nvPicPr>
                      <p:cNvPr id="10" name="Object 9">
                        <a:extLst>
                          <a:ext uri="{FF2B5EF4-FFF2-40B4-BE49-F238E27FC236}">
                            <a16:creationId xmlns:a16="http://schemas.microsoft.com/office/drawing/2014/main" id="{31B2FB99-0AA9-4F25-A305-429DABDC7164}"/>
                          </a:ext>
                        </a:extLst>
                      </p:cNvPr>
                      <p:cNvPicPr/>
                      <p:nvPr/>
                    </p:nvPicPr>
                    <p:blipFill>
                      <a:blip r:embed="rId11"/>
                      <a:stretch>
                        <a:fillRect/>
                      </a:stretch>
                    </p:blipFill>
                    <p:spPr>
                      <a:xfrm>
                        <a:off x="3086102" y="4589463"/>
                        <a:ext cx="3062288" cy="8985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3F9481A-301E-41E8-A828-4A3A85234EC4}"/>
              </a:ext>
            </a:extLst>
          </p:cNvPr>
          <p:cNvGraphicFramePr>
            <a:graphicFrameLocks noChangeAspect="1"/>
          </p:cNvGraphicFramePr>
          <p:nvPr>
            <p:extLst>
              <p:ext uri="{D42A27DB-BD31-4B8C-83A1-F6EECF244321}">
                <p14:modId xmlns:p14="http://schemas.microsoft.com/office/powerpoint/2010/main" val="3912741629"/>
              </p:ext>
            </p:extLst>
          </p:nvPr>
        </p:nvGraphicFramePr>
        <p:xfrm>
          <a:off x="6393656" y="4589463"/>
          <a:ext cx="1552575" cy="898525"/>
        </p:xfrm>
        <a:graphic>
          <a:graphicData uri="http://schemas.openxmlformats.org/presentationml/2006/ole">
            <mc:AlternateContent xmlns:mc="http://schemas.openxmlformats.org/markup-compatibility/2006">
              <mc:Choice xmlns:v="urn:schemas-microsoft-com:vml" Requires="v">
                <p:oleObj spid="_x0000_s3078" name="Equation" r:id="rId12" imgW="876240" imgH="507960" progId="Equation.DSMT4">
                  <p:embed/>
                </p:oleObj>
              </mc:Choice>
              <mc:Fallback>
                <p:oleObj name="Equation" r:id="rId12" imgW="876240" imgH="507960" progId="Equation.DSMT4">
                  <p:embed/>
                  <p:pic>
                    <p:nvPicPr>
                      <p:cNvPr id="15" name="Object 14">
                        <a:extLst>
                          <a:ext uri="{FF2B5EF4-FFF2-40B4-BE49-F238E27FC236}">
                            <a16:creationId xmlns:a16="http://schemas.microsoft.com/office/drawing/2014/main" id="{707AADAA-7A6D-4EF2-A9EE-85EC926F606F}"/>
                          </a:ext>
                        </a:extLst>
                      </p:cNvPr>
                      <p:cNvPicPr/>
                      <p:nvPr/>
                    </p:nvPicPr>
                    <p:blipFill>
                      <a:blip r:embed="rId13"/>
                      <a:stretch>
                        <a:fillRect/>
                      </a:stretch>
                    </p:blipFill>
                    <p:spPr>
                      <a:xfrm>
                        <a:off x="6393656" y="4589463"/>
                        <a:ext cx="1552575" cy="8985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C5C45BE-50CB-4BB5-BD74-AC23A999301C}"/>
              </a:ext>
            </a:extLst>
          </p:cNvPr>
          <p:cNvGraphicFramePr>
            <a:graphicFrameLocks noChangeAspect="1"/>
          </p:cNvGraphicFramePr>
          <p:nvPr>
            <p:extLst>
              <p:ext uri="{D42A27DB-BD31-4B8C-83A1-F6EECF244321}">
                <p14:modId xmlns:p14="http://schemas.microsoft.com/office/powerpoint/2010/main" val="1296027326"/>
              </p:ext>
            </p:extLst>
          </p:nvPr>
        </p:nvGraphicFramePr>
        <p:xfrm>
          <a:off x="1304928" y="4591050"/>
          <a:ext cx="1709737" cy="896938"/>
        </p:xfrm>
        <a:graphic>
          <a:graphicData uri="http://schemas.openxmlformats.org/presentationml/2006/ole">
            <mc:AlternateContent xmlns:mc="http://schemas.openxmlformats.org/markup-compatibility/2006">
              <mc:Choice xmlns:v="urn:schemas-microsoft-com:vml" Requires="v">
                <p:oleObj spid="_x0000_s3079" name="Equation" r:id="rId14" imgW="965160" imgH="507960" progId="Equation.DSMT4">
                  <p:embed/>
                </p:oleObj>
              </mc:Choice>
              <mc:Fallback>
                <p:oleObj name="Equation" r:id="rId14" imgW="965160" imgH="507960" progId="Equation.DSMT4">
                  <p:embed/>
                  <p:pic>
                    <p:nvPicPr>
                      <p:cNvPr id="17" name="Object 16">
                        <a:extLst>
                          <a:ext uri="{FF2B5EF4-FFF2-40B4-BE49-F238E27FC236}">
                            <a16:creationId xmlns:a16="http://schemas.microsoft.com/office/drawing/2014/main" id="{84DCEAFE-D930-4095-8C3B-6AEDB6BD2189}"/>
                          </a:ext>
                        </a:extLst>
                      </p:cNvPr>
                      <p:cNvPicPr/>
                      <p:nvPr/>
                    </p:nvPicPr>
                    <p:blipFill>
                      <a:blip r:embed="rId15"/>
                      <a:stretch>
                        <a:fillRect/>
                      </a:stretch>
                    </p:blipFill>
                    <p:spPr>
                      <a:xfrm>
                        <a:off x="1304928" y="4591050"/>
                        <a:ext cx="1709737" cy="8969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52599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For example, </a:t>
            </a:r>
          </a:p>
          <a:p>
            <a:endParaRPr lang="en-US" dirty="0"/>
          </a:p>
          <a:p>
            <a:endParaRPr lang="en-US" dirty="0"/>
          </a:p>
          <a:p>
            <a:endParaRPr lang="en-US" dirty="0"/>
          </a:p>
          <a:p>
            <a:r>
              <a:rPr lang="en-US" dirty="0"/>
              <a:t>In the last topic, we saw how we can write this with vectors</a:t>
            </a:r>
          </a:p>
          <a:p>
            <a:pPr marL="1314450" lvl="3" indent="0">
              <a:buNone/>
              <a:defRPr/>
            </a:pPr>
            <a:r>
              <a:rPr kumimoji="0" lang="en-US" sz="18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8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&lt;2&gt; </a:t>
            </a: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F( double t, </a:t>
            </a:r>
            <a:r>
              <a:rPr kumimoji="0" lang="en-US" sz="18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8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&lt;2&gt; </a:t>
            </a: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 ) {</a:t>
            </a:r>
          </a:p>
          <a:p>
            <a:pPr marL="1314450" lvl="3" indent="0">
              <a:buNone/>
              <a:defRPr/>
            </a:pP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return </a:t>
            </a:r>
            <a:r>
              <a:rPr kumimoji="0" lang="en-US" sz="18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8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&lt;2&gt;{ w[1],</a:t>
            </a:r>
            <a:endPar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marL="1314450" lvl="3" indent="0">
              <a:buNone/>
              <a:defRPr/>
            </a:pP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8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f( </a:t>
            </a:r>
            <a:r>
              <a:rPr kumimoji="0" lang="en-US" sz="1800" b="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t, w </a:t>
            </a:r>
            <a:r>
              <a:rPr kumimoji="0" lang="en-US" sz="1800" b="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r>
              <a:rPr kumimoji="0" lang="en-US" sz="18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p>
          <a:p>
            <a:pPr marL="1314450" lvl="3" indent="0">
              <a:buNone/>
              <a:defRPr/>
            </a:pP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p>
          <a:p>
            <a:pPr marL="1314450" lvl="3" indent="0">
              <a:buNone/>
              <a:defRPr/>
            </a:pPr>
            <a:endParaRPr lang="en-US" sz="1800" dirty="0">
              <a:solidFill>
                <a:prstClr val="white"/>
              </a:solidFill>
              <a:latin typeface="Consolas" panose="020B0609020204030204" pitchFamily="49" charset="0"/>
            </a:endParaRPr>
          </a:p>
          <a:p>
            <a:pPr marL="1314450" lvl="3" indent="0">
              <a:buNone/>
              <a:defRPr/>
            </a:pPr>
            <a:r>
              <a:rPr lang="en-US" sz="1800" dirty="0">
                <a:solidFill>
                  <a:prstClr val="white"/>
                </a:solidFill>
                <a:latin typeface="Consolas" panose="020B0609020204030204" pitchFamily="49" charset="0"/>
              </a:rPr>
              <a:t>// y"(t) = 2y'(t) - y(t) + sin(t)</a:t>
            </a:r>
          </a:p>
          <a:p>
            <a:pPr marL="1314450" lvl="3" indent="0">
              <a:buNone/>
              <a:defRPr/>
            </a:pPr>
            <a:r>
              <a:rPr lang="en-US" sz="1800" dirty="0">
                <a:solidFill>
                  <a:prstClr val="white"/>
                </a:solidFill>
                <a:latin typeface="Consolas" panose="020B0609020204030204" pitchFamily="49" charset="0"/>
              </a:rPr>
              <a:t>double f( double t, </a:t>
            </a:r>
            <a:r>
              <a:rPr lang="en-US" sz="1800" dirty="0" err="1" smtClean="0">
                <a:solidFill>
                  <a:prstClr val="white"/>
                </a:solidFill>
                <a:latin typeface="Consolas" panose="020B0609020204030204" pitchFamily="49" charset="0"/>
              </a:rPr>
              <a:t>vec</a:t>
            </a:r>
            <a:r>
              <a:rPr lang="en-US" sz="1800" dirty="0" smtClean="0">
                <a:solidFill>
                  <a:prstClr val="white"/>
                </a:solidFill>
                <a:latin typeface="Consolas" panose="020B0609020204030204" pitchFamily="49" charset="0"/>
              </a:rPr>
              <a:t>&lt;2&gt; </a:t>
            </a:r>
            <a:r>
              <a:rPr lang="en-US" sz="1800" dirty="0">
                <a:solidFill>
                  <a:prstClr val="white"/>
                </a:solidFill>
                <a:latin typeface="Consolas" panose="020B0609020204030204" pitchFamily="49" charset="0"/>
              </a:rPr>
              <a:t>w ) {</a:t>
            </a:r>
          </a:p>
          <a:p>
            <a:pPr marL="1314450" lvl="3" indent="0">
              <a:buNone/>
              <a:defRPr/>
            </a:pPr>
            <a:r>
              <a:rPr lang="en-US" sz="1800" dirty="0">
                <a:solidFill>
                  <a:prstClr val="white"/>
                </a:solidFill>
                <a:latin typeface="Consolas" panose="020B0609020204030204" pitchFamily="49" charset="0"/>
              </a:rPr>
              <a:t>    return </a:t>
            </a:r>
            <a:r>
              <a:rPr lang="en-US" sz="1800" dirty="0" smtClean="0">
                <a:solidFill>
                  <a:prstClr val="white"/>
                </a:solidFill>
                <a:latin typeface="Consolas" panose="020B0609020204030204" pitchFamily="49" charset="0"/>
              </a:rPr>
              <a:t>2*w[1] - w[0] </a:t>
            </a:r>
            <a:r>
              <a:rPr lang="en-US" sz="1800" dirty="0">
                <a:solidFill>
                  <a:prstClr val="white"/>
                </a:solidFill>
                <a:latin typeface="Consolas" panose="020B0609020204030204" pitchFamily="49" charset="0"/>
              </a:rPr>
              <a:t>+ sin(t);</a:t>
            </a:r>
          </a:p>
          <a:p>
            <a:pPr marL="1314450" lvl="3" indent="0">
              <a:buNone/>
              <a:defRPr/>
            </a:pPr>
            <a:r>
              <a:rPr lang="en-US" sz="1800" dirty="0">
                <a:solidFill>
                  <a:prstClr val="white"/>
                </a:solidFill>
                <a:latin typeface="Consolas" panose="020B0609020204030204" pitchFamily="49" charset="0"/>
              </a:rPr>
              <a:t>}</a:t>
            </a:r>
            <a:endParaRPr lang="en-US" sz="2000"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17" name="Object 16">
            <a:extLst>
              <a:ext uri="{FF2B5EF4-FFF2-40B4-BE49-F238E27FC236}">
                <a16:creationId xmlns:a16="http://schemas.microsoft.com/office/drawing/2014/main" id="{84DCEAFE-D930-4095-8C3B-6AEDB6BD2189}"/>
              </a:ext>
            </a:extLst>
          </p:cNvPr>
          <p:cNvGraphicFramePr>
            <a:graphicFrameLocks noChangeAspect="1"/>
          </p:cNvGraphicFramePr>
          <p:nvPr>
            <p:extLst>
              <p:ext uri="{D42A27DB-BD31-4B8C-83A1-F6EECF244321}">
                <p14:modId xmlns:p14="http://schemas.microsoft.com/office/powerpoint/2010/main" val="3333190078"/>
              </p:ext>
            </p:extLst>
          </p:nvPr>
        </p:nvGraphicFramePr>
        <p:xfrm>
          <a:off x="3040856" y="2109573"/>
          <a:ext cx="3062288" cy="898525"/>
        </p:xfrm>
        <a:graphic>
          <a:graphicData uri="http://schemas.openxmlformats.org/presentationml/2006/ole">
            <mc:AlternateContent xmlns:mc="http://schemas.openxmlformats.org/markup-compatibility/2006">
              <mc:Choice xmlns:v="urn:schemas-microsoft-com:vml" Requires="v">
                <p:oleObj spid="_x0000_s4098" name="Equation" r:id="rId4" imgW="1726920" imgH="507960" progId="Equation.DSMT4">
                  <p:embed/>
                </p:oleObj>
              </mc:Choice>
              <mc:Fallback>
                <p:oleObj name="Equation" r:id="rId4" imgW="1726920" imgH="507960" progId="Equation.DSMT4">
                  <p:embed/>
                  <p:pic>
                    <p:nvPicPr>
                      <p:cNvPr id="17" name="Object 16">
                        <a:extLst>
                          <a:ext uri="{FF2B5EF4-FFF2-40B4-BE49-F238E27FC236}">
                            <a16:creationId xmlns:a16="http://schemas.microsoft.com/office/drawing/2014/main" id="{84DCEAFE-D930-4095-8C3B-6AEDB6BD2189}"/>
                          </a:ext>
                        </a:extLst>
                      </p:cNvPr>
                      <p:cNvPicPr/>
                      <p:nvPr/>
                    </p:nvPicPr>
                    <p:blipFill>
                      <a:blip r:embed="rId5"/>
                      <a:stretch>
                        <a:fillRect/>
                      </a:stretch>
                    </p:blipFill>
                    <p:spPr>
                      <a:xfrm>
                        <a:off x="3040856" y="2109573"/>
                        <a:ext cx="3062288" cy="8985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3F9481A-301E-41E8-A828-4A3A85234EC4}"/>
              </a:ext>
            </a:extLst>
          </p:cNvPr>
          <p:cNvGraphicFramePr>
            <a:graphicFrameLocks noChangeAspect="1"/>
          </p:cNvGraphicFramePr>
          <p:nvPr>
            <p:extLst>
              <p:ext uri="{D42A27DB-BD31-4B8C-83A1-F6EECF244321}">
                <p14:modId xmlns:p14="http://schemas.microsoft.com/office/powerpoint/2010/main" val="3974467135"/>
              </p:ext>
            </p:extLst>
          </p:nvPr>
        </p:nvGraphicFramePr>
        <p:xfrm>
          <a:off x="6348410" y="2109573"/>
          <a:ext cx="1552575" cy="898525"/>
        </p:xfrm>
        <a:graphic>
          <a:graphicData uri="http://schemas.openxmlformats.org/presentationml/2006/ole">
            <mc:AlternateContent xmlns:mc="http://schemas.openxmlformats.org/markup-compatibility/2006">
              <mc:Choice xmlns:v="urn:schemas-microsoft-com:vml" Requires="v">
                <p:oleObj spid="_x0000_s4099" name="Equation" r:id="rId6" imgW="876240" imgH="507960" progId="Equation.DSMT4">
                  <p:embed/>
                </p:oleObj>
              </mc:Choice>
              <mc:Fallback>
                <p:oleObj name="Equation" r:id="rId6" imgW="876240" imgH="507960" progId="Equation.DSMT4">
                  <p:embed/>
                  <p:pic>
                    <p:nvPicPr>
                      <p:cNvPr id="18" name="Object 17">
                        <a:extLst>
                          <a:ext uri="{FF2B5EF4-FFF2-40B4-BE49-F238E27FC236}">
                            <a16:creationId xmlns:a16="http://schemas.microsoft.com/office/drawing/2014/main" id="{C3F9481A-301E-41E8-A828-4A3A85234EC4}"/>
                          </a:ext>
                        </a:extLst>
                      </p:cNvPr>
                      <p:cNvPicPr/>
                      <p:nvPr/>
                    </p:nvPicPr>
                    <p:blipFill>
                      <a:blip r:embed="rId7"/>
                      <a:stretch>
                        <a:fillRect/>
                      </a:stretch>
                    </p:blipFill>
                    <p:spPr>
                      <a:xfrm>
                        <a:off x="6348410" y="2109573"/>
                        <a:ext cx="1552575" cy="8985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C5C45BE-50CB-4BB5-BD74-AC23A999301C}"/>
              </a:ext>
            </a:extLst>
          </p:cNvPr>
          <p:cNvGraphicFramePr>
            <a:graphicFrameLocks noChangeAspect="1"/>
          </p:cNvGraphicFramePr>
          <p:nvPr>
            <p:extLst>
              <p:ext uri="{D42A27DB-BD31-4B8C-83A1-F6EECF244321}">
                <p14:modId xmlns:p14="http://schemas.microsoft.com/office/powerpoint/2010/main" val="504218006"/>
              </p:ext>
            </p:extLst>
          </p:nvPr>
        </p:nvGraphicFramePr>
        <p:xfrm>
          <a:off x="1259682" y="2111160"/>
          <a:ext cx="1709737" cy="896938"/>
        </p:xfrm>
        <a:graphic>
          <a:graphicData uri="http://schemas.openxmlformats.org/presentationml/2006/ole">
            <mc:AlternateContent xmlns:mc="http://schemas.openxmlformats.org/markup-compatibility/2006">
              <mc:Choice xmlns:v="urn:schemas-microsoft-com:vml" Requires="v">
                <p:oleObj spid="_x0000_s4100" name="Equation" r:id="rId8" imgW="965160" imgH="507960" progId="Equation.DSMT4">
                  <p:embed/>
                </p:oleObj>
              </mc:Choice>
              <mc:Fallback>
                <p:oleObj name="Equation" r:id="rId8" imgW="965160" imgH="507960" progId="Equation.DSMT4">
                  <p:embed/>
                  <p:pic>
                    <p:nvPicPr>
                      <p:cNvPr id="19" name="Object 18">
                        <a:extLst>
                          <a:ext uri="{FF2B5EF4-FFF2-40B4-BE49-F238E27FC236}">
                            <a16:creationId xmlns:a16="http://schemas.microsoft.com/office/drawing/2014/main" id="{4C5C45BE-50CB-4BB5-BD74-AC23A999301C}"/>
                          </a:ext>
                        </a:extLst>
                      </p:cNvPr>
                      <p:cNvPicPr/>
                      <p:nvPr/>
                    </p:nvPicPr>
                    <p:blipFill>
                      <a:blip r:embed="rId9"/>
                      <a:stretch>
                        <a:fillRect/>
                      </a:stretch>
                    </p:blipFill>
                    <p:spPr>
                      <a:xfrm>
                        <a:off x="1259682" y="2111160"/>
                        <a:ext cx="1709737" cy="8969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516501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Consider the following:</a:t>
            </a:r>
          </a:p>
          <a:p>
            <a:endParaRPr lang="en-US" dirty="0"/>
          </a:p>
          <a:p>
            <a:endParaRPr lang="en-US" dirty="0"/>
          </a:p>
          <a:p>
            <a:endParaRPr lang="en-US" dirty="0"/>
          </a:p>
          <a:p>
            <a:endParaRPr lang="en-US" dirty="0"/>
          </a:p>
          <a:p>
            <a:r>
              <a:rPr lang="en-US" dirty="0"/>
              <a:t>In the last topic, we saw how we can write this with vectors</a:t>
            </a:r>
          </a:p>
          <a:p>
            <a:pPr marL="857250" lvl="2" indent="0">
              <a:buNone/>
              <a:defRPr/>
            </a:pPr>
            <a:r>
              <a:rPr kumimoji="0" lang="en-US" sz="16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&lt;2&gt; </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F( double t, </a:t>
            </a:r>
            <a:r>
              <a:rPr kumimoji="0" lang="en-US" sz="16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&lt;2&gt; </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w ) {</a:t>
            </a:r>
          </a:p>
          <a:p>
            <a:pPr marL="857250" lvl="2" indent="0">
              <a:buNone/>
              <a:defRPr/>
            </a:pP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return </a:t>
            </a:r>
            <a:r>
              <a:rPr kumimoji="0" lang="en-US" sz="1600" b="0" i="0" u="none" strike="noStrike" kern="1200" cap="none" spc="0" normalizeH="0" baseline="0" noProof="0" dirty="0" err="1"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vec</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&lt;2&gt;{ w[1],</a:t>
            </a:r>
            <a:endPar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marL="857250" lvl="2" indent="0">
              <a:buNone/>
              <a:defRPr/>
            </a:pP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r>
              <a:rPr kumimoji="0" lang="en-US" sz="1600" b="0" i="0" u="none" strike="noStrike" kern="1200" cap="none" spc="0" normalizeH="0" baseline="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2*w[1]</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 w[0] </a:t>
            </a: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600" b="0" i="0" u="none" strike="noStrike" kern="1200" cap="none" spc="0" normalizeH="0" noProof="0" dirty="0" smtClean="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std::sin(t</a:t>
            </a:r>
            <a:r>
              <a:rPr kumimoji="0" lang="en-US" sz="1600" b="0" i="0" u="none" strike="noStrike" kern="1200" cap="none" spc="0" normalizeH="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 }; </a:t>
            </a:r>
          </a:p>
          <a:p>
            <a:pPr marL="857250" lvl="2" indent="0">
              <a:buNone/>
              <a:defRPr/>
            </a:pP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endParaRPr lang="en-US" sz="2000"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10" name="Object 9">
            <a:extLst>
              <a:ext uri="{FF2B5EF4-FFF2-40B4-BE49-F238E27FC236}">
                <a16:creationId xmlns:a16="http://schemas.microsoft.com/office/drawing/2014/main" id="{888CE4EF-252A-4588-A284-1B503B4898C4}"/>
              </a:ext>
            </a:extLst>
          </p:cNvPr>
          <p:cNvGraphicFramePr>
            <a:graphicFrameLocks noChangeAspect="1"/>
          </p:cNvGraphicFramePr>
          <p:nvPr>
            <p:extLst>
              <p:ext uri="{D42A27DB-BD31-4B8C-83A1-F6EECF244321}">
                <p14:modId xmlns:p14="http://schemas.microsoft.com/office/powerpoint/2010/main" val="702975540"/>
              </p:ext>
            </p:extLst>
          </p:nvPr>
        </p:nvGraphicFramePr>
        <p:xfrm>
          <a:off x="2769027" y="2036762"/>
          <a:ext cx="3398837" cy="1392238"/>
        </p:xfrm>
        <a:graphic>
          <a:graphicData uri="http://schemas.openxmlformats.org/presentationml/2006/ole">
            <mc:AlternateContent xmlns:mc="http://schemas.openxmlformats.org/markup-compatibility/2006">
              <mc:Choice xmlns:v="urn:schemas-microsoft-com:vml" Requires="v">
                <p:oleObj spid="_x0000_s5122" name="Equation" r:id="rId4" imgW="1917360" imgH="787320" progId="Equation.DSMT4">
                  <p:embed/>
                </p:oleObj>
              </mc:Choice>
              <mc:Fallback>
                <p:oleObj name="Equation" r:id="rId4" imgW="1917360" imgH="787320" progId="Equation.DSMT4">
                  <p:embed/>
                  <p:pic>
                    <p:nvPicPr>
                      <p:cNvPr id="7" name="Object 6">
                        <a:extLst>
                          <a:ext uri="{FF2B5EF4-FFF2-40B4-BE49-F238E27FC236}">
                            <a16:creationId xmlns:a16="http://schemas.microsoft.com/office/drawing/2014/main" id="{4C3F4D33-43DC-4C75-A4E4-4FF1362EED5E}"/>
                          </a:ext>
                        </a:extLst>
                      </p:cNvPr>
                      <p:cNvPicPr/>
                      <p:nvPr/>
                    </p:nvPicPr>
                    <p:blipFill>
                      <a:blip r:embed="rId5"/>
                      <a:stretch>
                        <a:fillRect/>
                      </a:stretch>
                    </p:blipFill>
                    <p:spPr>
                      <a:xfrm>
                        <a:off x="2769027" y="2036762"/>
                        <a:ext cx="3398837" cy="1392238"/>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632062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solution and our approximation is shown here:</a:t>
            </a:r>
          </a:p>
          <a:p>
            <a:pPr marL="0" indent="0">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10" name="Object 9">
            <a:extLst>
              <a:ext uri="{FF2B5EF4-FFF2-40B4-BE49-F238E27FC236}">
                <a16:creationId xmlns:a16="http://schemas.microsoft.com/office/drawing/2014/main" id="{888CE4EF-252A-4588-A284-1B503B4898C4}"/>
              </a:ext>
            </a:extLst>
          </p:cNvPr>
          <p:cNvGraphicFramePr>
            <a:graphicFrameLocks noChangeAspect="1"/>
          </p:cNvGraphicFramePr>
          <p:nvPr>
            <p:extLst>
              <p:ext uri="{D42A27DB-BD31-4B8C-83A1-F6EECF244321}">
                <p14:modId xmlns:p14="http://schemas.microsoft.com/office/powerpoint/2010/main" val="3993094400"/>
              </p:ext>
            </p:extLst>
          </p:nvPr>
        </p:nvGraphicFramePr>
        <p:xfrm>
          <a:off x="1553544" y="2036762"/>
          <a:ext cx="3398837" cy="1392238"/>
        </p:xfrm>
        <a:graphic>
          <a:graphicData uri="http://schemas.openxmlformats.org/presentationml/2006/ole">
            <mc:AlternateContent xmlns:mc="http://schemas.openxmlformats.org/markup-compatibility/2006">
              <mc:Choice xmlns:v="urn:schemas-microsoft-com:vml" Requires="v">
                <p:oleObj spid="_x0000_s6146" name="Equation" r:id="rId4" imgW="1917360" imgH="787320" progId="Equation.DSMT4">
                  <p:embed/>
                </p:oleObj>
              </mc:Choice>
              <mc:Fallback>
                <p:oleObj name="Equation" r:id="rId4" imgW="1917360" imgH="787320" progId="Equation.DSMT4">
                  <p:embed/>
                  <p:pic>
                    <p:nvPicPr>
                      <p:cNvPr id="10" name="Object 9">
                        <a:extLst>
                          <a:ext uri="{FF2B5EF4-FFF2-40B4-BE49-F238E27FC236}">
                            <a16:creationId xmlns:a16="http://schemas.microsoft.com/office/drawing/2014/main" id="{888CE4EF-252A-4588-A284-1B503B4898C4}"/>
                          </a:ext>
                        </a:extLst>
                      </p:cNvPr>
                      <p:cNvPicPr/>
                      <p:nvPr/>
                    </p:nvPicPr>
                    <p:blipFill>
                      <a:blip r:embed="rId5"/>
                      <a:stretch>
                        <a:fillRect/>
                      </a:stretch>
                    </p:blipFill>
                    <p:spPr>
                      <a:xfrm>
                        <a:off x="1553544" y="2036762"/>
                        <a:ext cx="3398837" cy="139223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073CAF3-2787-4697-A308-E684D3957747}"/>
              </a:ext>
            </a:extLst>
          </p:cNvPr>
          <p:cNvPicPr>
            <a:picLocks noChangeAspect="1"/>
          </p:cNvPicPr>
          <p:nvPr/>
        </p:nvPicPr>
        <p:blipFill>
          <a:blip r:embed="rId6"/>
          <a:srcRect/>
          <a:stretch/>
        </p:blipFill>
        <p:spPr>
          <a:xfrm>
            <a:off x="653048" y="3550556"/>
            <a:ext cx="7258050" cy="3181350"/>
          </a:xfrm>
          <a:prstGeom prst="rect">
            <a:avLst/>
          </a:prstGeom>
        </p:spPr>
      </p:pic>
      <p:graphicFrame>
        <p:nvGraphicFramePr>
          <p:cNvPr id="11" name="Object 10">
            <a:extLst>
              <a:ext uri="{FF2B5EF4-FFF2-40B4-BE49-F238E27FC236}">
                <a16:creationId xmlns:a16="http://schemas.microsoft.com/office/drawing/2014/main" id="{711E99E5-45F5-49BB-9063-5115DA915F91}"/>
              </a:ext>
            </a:extLst>
          </p:cNvPr>
          <p:cNvGraphicFramePr>
            <a:graphicFrameLocks noChangeAspect="1"/>
          </p:cNvGraphicFramePr>
          <p:nvPr>
            <p:extLst>
              <p:ext uri="{D42A27DB-BD31-4B8C-83A1-F6EECF244321}">
                <p14:modId xmlns:p14="http://schemas.microsoft.com/office/powerpoint/2010/main" val="1721020742"/>
              </p:ext>
            </p:extLst>
          </p:nvPr>
        </p:nvGraphicFramePr>
        <p:xfrm>
          <a:off x="5164621" y="2093120"/>
          <a:ext cx="3309938" cy="695325"/>
        </p:xfrm>
        <a:graphic>
          <a:graphicData uri="http://schemas.openxmlformats.org/presentationml/2006/ole">
            <mc:AlternateContent xmlns:mc="http://schemas.openxmlformats.org/markup-compatibility/2006">
              <mc:Choice xmlns:v="urn:schemas-microsoft-com:vml" Requires="v">
                <p:oleObj spid="_x0000_s6147" name="Equation" r:id="rId7" imgW="1866600" imgH="393480" progId="Equation.DSMT4">
                  <p:embed/>
                </p:oleObj>
              </mc:Choice>
              <mc:Fallback>
                <p:oleObj name="Equation" r:id="rId7" imgW="1866600" imgH="393480" progId="Equation.DSMT4">
                  <p:embed/>
                  <p:pic>
                    <p:nvPicPr>
                      <p:cNvPr id="10" name="Object 9">
                        <a:extLst>
                          <a:ext uri="{FF2B5EF4-FFF2-40B4-BE49-F238E27FC236}">
                            <a16:creationId xmlns:a16="http://schemas.microsoft.com/office/drawing/2014/main" id="{888CE4EF-252A-4588-A284-1B503B4898C4}"/>
                          </a:ext>
                        </a:extLst>
                      </p:cNvPr>
                      <p:cNvPicPr/>
                      <p:nvPr/>
                    </p:nvPicPr>
                    <p:blipFill>
                      <a:blip r:embed="rId8"/>
                      <a:stretch>
                        <a:fillRect/>
                      </a:stretch>
                    </p:blipFill>
                    <p:spPr>
                      <a:xfrm>
                        <a:off x="5164621" y="2093120"/>
                        <a:ext cx="3309938" cy="69532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124949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2</a:t>
            </a:r>
            <a:r>
              <a:rPr lang="en-US" baseline="30000" dirty="0"/>
              <a:t>nd</a:t>
            </a:r>
            <a:r>
              <a:rPr lang="en-US" dirty="0"/>
              <a:t>-order initial-value problems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output of the </a:t>
            </a:r>
            <a:r>
              <a:rPr lang="en-US" dirty="0" err="1"/>
              <a:t>Dormand</a:t>
            </a:r>
            <a:r>
              <a:rPr lang="en-US" dirty="0"/>
              <a:t>-Prince method is:</a:t>
            </a:r>
          </a:p>
          <a:p>
            <a:pPr marL="800100" lvl="2" indent="0">
              <a:buNone/>
            </a:pPr>
            <a:r>
              <a:rPr lang="en-US" sz="1400" dirty="0">
                <a:latin typeface="Consolas" panose="020B0609020204030204" pitchFamily="49" charset="0"/>
              </a:rPr>
              <a:t>0                  &lt; 1                  -2&gt;</a:t>
            </a:r>
          </a:p>
          <a:p>
            <a:pPr marL="800100" lvl="2" indent="0">
              <a:buNone/>
            </a:pPr>
            <a:r>
              <a:rPr lang="en-US" sz="1400" dirty="0">
                <a:latin typeface="Consolas" panose="020B0609020204030204" pitchFamily="49" charset="0"/>
              </a:rPr>
              <a:t>0.01               &lt; 0.9801495012466744 -1.970149501662508  &gt;</a:t>
            </a:r>
          </a:p>
          <a:p>
            <a:pPr marL="800100" lvl="2" indent="0">
              <a:buNone/>
            </a:pPr>
            <a:r>
              <a:rPr lang="en-US" sz="1400" dirty="0">
                <a:latin typeface="Consolas" panose="020B0609020204030204" pitchFamily="49" charset="0"/>
              </a:rPr>
              <a:t>0.03               &lt; 0.9413366004450955 -1.911336633992595  &gt;</a:t>
            </a:r>
          </a:p>
          <a:p>
            <a:pPr marL="800100" lvl="2" indent="0">
              <a:buNone/>
            </a:pPr>
            <a:r>
              <a:rPr lang="en-US" sz="1400" dirty="0">
                <a:latin typeface="Consolas" panose="020B0609020204030204" pitchFamily="49" charset="0"/>
              </a:rPr>
              <a:t>0.07               &lt; 0.8671814460390597 -1.797182432449922  &gt;</a:t>
            </a:r>
          </a:p>
          <a:p>
            <a:pPr marL="800100" lvl="2" indent="0">
              <a:buNone/>
            </a:pPr>
            <a:r>
              <a:rPr lang="en-US" sz="1400" dirty="0">
                <a:latin typeface="Consolas" panose="020B0609020204030204" pitchFamily="49" charset="0"/>
              </a:rPr>
              <a:t>0.15               &lt; 0.7321233276597681 -1.582143788605167  &gt;</a:t>
            </a:r>
          </a:p>
          <a:p>
            <a:pPr marL="800100" lvl="2" indent="0">
              <a:buNone/>
            </a:pPr>
            <a:r>
              <a:rPr lang="en-US" sz="1400" dirty="0">
                <a:latin typeface="Consolas" panose="020B0609020204030204" pitchFamily="49" charset="0"/>
              </a:rPr>
              <a:t>0.31               &lt; 0.5103193853011617 -1.200680330337188  &gt;</a:t>
            </a:r>
          </a:p>
          <a:p>
            <a:pPr marL="800100" lvl="2" indent="0">
              <a:buNone/>
            </a:pPr>
            <a:r>
              <a:rPr lang="en-US" sz="1400" dirty="0">
                <a:latin typeface="Consolas" panose="020B0609020204030204" pitchFamily="49" charset="0"/>
              </a:rPr>
              <a:t>0.63               &lt; 0.2271084350598108 -0.6028457398035203 &gt;</a:t>
            </a:r>
          </a:p>
          <a:p>
            <a:pPr marL="800100" lvl="2" indent="0">
              <a:buNone/>
            </a:pPr>
            <a:r>
              <a:rPr lang="en-US" sz="1400" dirty="0">
                <a:latin typeface="Consolas" panose="020B0609020204030204" pitchFamily="49" charset="0"/>
              </a:rPr>
              <a:t>1.27               &lt; 0.09484159082902341 0.09414765884974807&gt;</a:t>
            </a:r>
          </a:p>
          <a:p>
            <a:pPr marL="800100" lvl="2" indent="0">
              <a:buNone/>
            </a:pPr>
            <a:r>
              <a:rPr lang="en-US" sz="1400" dirty="0">
                <a:latin typeface="Consolas" panose="020B0609020204030204" pitchFamily="49" charset="0"/>
              </a:rPr>
              <a:t>2.27               &lt; 0.360724134043294   0.29190279275873   &gt;</a:t>
            </a:r>
          </a:p>
          <a:p>
            <a:pPr marL="800100" lvl="2" indent="0">
              <a:buNone/>
            </a:pPr>
            <a:r>
              <a:rPr lang="en-US" sz="1400" dirty="0">
                <a:latin typeface="Consolas" panose="020B0609020204030204" pitchFamily="49" charset="0"/>
              </a:rPr>
              <a:t>3.22870270906355   &lt; 0.4949570390741321 -0.06046514781695389&gt;</a:t>
            </a:r>
          </a:p>
          <a:p>
            <a:pPr marL="800100" lvl="2" indent="0">
              <a:buNone/>
            </a:pPr>
            <a:r>
              <a:rPr lang="en-US" sz="1400" dirty="0">
                <a:latin typeface="Consolas" panose="020B0609020204030204" pitchFamily="49" charset="0"/>
              </a:rPr>
              <a:t>4.180454048644937  &lt; 0.2454653632568291 -0.4306789648656997 &gt;</a:t>
            </a:r>
          </a:p>
          <a:p>
            <a:pPr marL="800100" lvl="2" indent="0">
              <a:buNone/>
            </a:pPr>
            <a:r>
              <a:rPr lang="en-US" sz="1400" dirty="0">
                <a:latin typeface="Consolas" panose="020B0609020204030204" pitchFamily="49" charset="0"/>
              </a:rPr>
              <a:t>5.180454048644937  &lt;-0.2319093306500261 -0.4427291816128475 &gt;</a:t>
            </a:r>
          </a:p>
          <a:p>
            <a:pPr marL="800100" lvl="2" indent="0">
              <a:buNone/>
            </a:pPr>
            <a:r>
              <a:rPr lang="en-US" sz="1400" dirty="0">
                <a:latin typeface="Consolas" panose="020B0609020204030204" pitchFamily="49" charset="0"/>
              </a:rPr>
              <a:t>6.180454048644937  &lt;-0.5018483904660588 -0.04756916700176944&gt;</a:t>
            </a:r>
          </a:p>
          <a:p>
            <a:pPr marL="800100" lvl="2" indent="0">
              <a:buNone/>
            </a:pPr>
            <a:r>
              <a:rPr lang="en-US" sz="1400" dirty="0">
                <a:latin typeface="Consolas" panose="020B0609020204030204" pitchFamily="49" charset="0"/>
              </a:rPr>
              <a:t>7.167318861458502  &lt;-0.3196352998086384  0.3892455074943849 &gt;</a:t>
            </a:r>
          </a:p>
          <a:p>
            <a:pPr marL="800100" lvl="2" indent="0">
              <a:buNone/>
            </a:pPr>
            <a:r>
              <a:rPr lang="en-US" sz="1400" dirty="0">
                <a:latin typeface="Consolas" panose="020B0609020204030204" pitchFamily="49" charset="0"/>
              </a:rPr>
              <a:t>8.167318861458501  &lt; 0.1533886469424242  0.4763189756994295 &gt;</a:t>
            </a:r>
          </a:p>
          <a:p>
            <a:pPr marL="800100" lvl="2" indent="0">
              <a:buNone/>
            </a:pPr>
            <a:r>
              <a:rPr lang="en-US" sz="1400" dirty="0">
                <a:latin typeface="Consolas" panose="020B0609020204030204" pitchFamily="49" charset="0"/>
              </a:rPr>
              <a:t>9.167318861458501  &lt; 0.4843038344873439  0.1262539232541798 &gt;</a:t>
            </a:r>
          </a:p>
          <a:p>
            <a:pPr marL="800100" lvl="2" indent="0">
              <a:buNone/>
            </a:pPr>
            <a:r>
              <a:rPr lang="en-US" sz="1400" dirty="0">
                <a:latin typeface="Consolas" panose="020B0609020204030204" pitchFamily="49" charset="0"/>
              </a:rPr>
              <a:t>10.16224322948684  &lt; 0.3711291770716665 -0.3375822706119238 &gt;</a:t>
            </a: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higher-order initial-value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spTree>
    <p:custDataLst>
      <p:tags r:id="rId1"/>
    </p:custDataLst>
    <p:extLst>
      <p:ext uri="{BB962C8B-B14F-4D97-AF65-F5344CB8AC3E}">
        <p14:creationId xmlns:p14="http://schemas.microsoft.com/office/powerpoint/2010/main" val="2016635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4|11"/>
</p:tagLst>
</file>

<file path=ppt/tags/tag10.xml><?xml version="1.0" encoding="utf-8"?>
<p:tagLst xmlns:a="http://schemas.openxmlformats.org/drawingml/2006/main" xmlns:r="http://schemas.openxmlformats.org/officeDocument/2006/relationships" xmlns:p="http://schemas.openxmlformats.org/presentationml/2006/main">
  <p:tag name="TIMING" val="|71.7|6.9|9.3|6.4|17.2|19|22.5|11.7"/>
</p:tagLst>
</file>

<file path=ppt/tags/tag11.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24.3|12.4|37|3.2|18.9|4.6|18.7|14.7|13|10.9"/>
</p:tagLst>
</file>

<file path=ppt/tags/tag3.xml><?xml version="1.0" encoding="utf-8"?>
<p:tagLst xmlns:a="http://schemas.openxmlformats.org/drawingml/2006/main" xmlns:r="http://schemas.openxmlformats.org/officeDocument/2006/relationships" xmlns:p="http://schemas.openxmlformats.org/presentationml/2006/main">
  <p:tag name="TIMING" val="|11.6|8.7|3.5|9.3|11.8|19.7"/>
</p:tagLst>
</file>

<file path=ppt/tags/tag4.xml><?xml version="1.0" encoding="utf-8"?>
<p:tagLst xmlns:a="http://schemas.openxmlformats.org/drawingml/2006/main" xmlns:r="http://schemas.openxmlformats.org/officeDocument/2006/relationships" xmlns:p="http://schemas.openxmlformats.org/presentationml/2006/main">
  <p:tag name="TIMING" val="|13.2|6.3|33.9"/>
</p:tagLst>
</file>

<file path=ppt/tags/tag5.xml><?xml version="1.0" encoding="utf-8"?>
<p:tagLst xmlns:a="http://schemas.openxmlformats.org/drawingml/2006/main" xmlns:r="http://schemas.openxmlformats.org/officeDocument/2006/relationships" xmlns:p="http://schemas.openxmlformats.org/presentationml/2006/main">
  <p:tag name="TIMING" val="|19.2"/>
</p:tagLst>
</file>

<file path=ppt/tags/tag6.xml><?xml version="1.0" encoding="utf-8"?>
<p:tagLst xmlns:a="http://schemas.openxmlformats.org/drawingml/2006/main" xmlns:r="http://schemas.openxmlformats.org/officeDocument/2006/relationships" xmlns:p="http://schemas.openxmlformats.org/presentationml/2006/main">
  <p:tag name="TIMING" val="|13.2|6.3|33.9"/>
</p:tagLst>
</file>

<file path=ppt/tags/tag7.xml><?xml version="1.0" encoding="utf-8"?>
<p:tagLst xmlns:a="http://schemas.openxmlformats.org/drawingml/2006/main" xmlns:r="http://schemas.openxmlformats.org/officeDocument/2006/relationships" xmlns:p="http://schemas.openxmlformats.org/presentationml/2006/main">
  <p:tag name="TIMING" val="|13.2|6.3|33.9"/>
</p:tagLst>
</file>

<file path=ppt/tags/tag8.xml><?xml version="1.0" encoding="utf-8"?>
<p:tagLst xmlns:a="http://schemas.openxmlformats.org/drawingml/2006/main" xmlns:r="http://schemas.openxmlformats.org/officeDocument/2006/relationships" xmlns:p="http://schemas.openxmlformats.org/presentationml/2006/main">
  <p:tag name="TIMING" val="|13.2|6.3|33.9"/>
</p:tagLst>
</file>

<file path=ppt/tags/tag9.xml><?xml version="1.0" encoding="utf-8"?>
<p:tagLst xmlns:a="http://schemas.openxmlformats.org/drawingml/2006/main" xmlns:r="http://schemas.openxmlformats.org/officeDocument/2006/relationships" xmlns:p="http://schemas.openxmlformats.org/presentationml/2006/main">
  <p:tag name="TIMING" val="|1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102146</TotalTime>
  <Words>1047</Words>
  <Application>Microsoft Office PowerPoint</Application>
  <PresentationFormat>On-screen Show (4:3)</PresentationFormat>
  <Paragraphs>169</Paragraphs>
  <Slides>18</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0" baseType="lpstr">
      <vt:lpstr>ＭＳ Ｐゴシック</vt:lpstr>
      <vt:lpstr>Arial</vt:lpstr>
      <vt:lpstr>Bookman Old Style</vt:lpstr>
      <vt:lpstr>Calibri</vt:lpstr>
      <vt:lpstr>Cambria</vt:lpstr>
      <vt:lpstr>Consolas</vt:lpstr>
      <vt:lpstr>Constantia</vt:lpstr>
      <vt:lpstr>Georgia</vt:lpstr>
      <vt:lpstr>Tahoma</vt:lpstr>
      <vt:lpstr>Times New Roman</vt:lpstr>
      <vt:lpstr>Office Theme</vt:lpstr>
      <vt:lpstr>Equation</vt:lpstr>
      <vt:lpstr>Approximating solutions to higher-order initial-value problems</vt:lpstr>
      <vt:lpstr>Introduction</vt:lpstr>
      <vt:lpstr>2nd-order initial-value problems</vt:lpstr>
      <vt:lpstr>2nd-order initial-value problems</vt:lpstr>
      <vt:lpstr>2nd-order initial-value problems</vt:lpstr>
      <vt:lpstr>2nd-order initial-value problems</vt:lpstr>
      <vt:lpstr>2nd-order initial-value problems</vt:lpstr>
      <vt:lpstr>2nd-order initial-value problems</vt:lpstr>
      <vt:lpstr>2nd-order initial-value problems</vt:lpstr>
      <vt:lpstr>2nd-order initial-value problems</vt:lpstr>
      <vt:lpstr>Higher-order initial-value problems</vt:lpstr>
      <vt:lpstr>Higher-order initial-value problems</vt:lpstr>
      <vt:lpstr>Higher-order initial-value problems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1727</cp:revision>
  <dcterms:created xsi:type="dcterms:W3CDTF">2020-04-30T19:27:29Z</dcterms:created>
  <dcterms:modified xsi:type="dcterms:W3CDTF">2025-03-07T16:43:16Z</dcterms:modified>
</cp:coreProperties>
</file>